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38" r:id="rId3"/>
    <p:sldId id="351" r:id="rId4"/>
    <p:sldId id="352" r:id="rId5"/>
    <p:sldId id="353" r:id="rId6"/>
    <p:sldId id="354" r:id="rId7"/>
    <p:sldId id="356" r:id="rId8"/>
    <p:sldId id="340" r:id="rId9"/>
    <p:sldId id="339" r:id="rId10"/>
    <p:sldId id="341" r:id="rId11"/>
    <p:sldId id="342" r:id="rId12"/>
    <p:sldId id="359" r:id="rId13"/>
    <p:sldId id="355" r:id="rId14"/>
    <p:sldId id="357" r:id="rId15"/>
    <p:sldId id="360" r:id="rId16"/>
    <p:sldId id="358" r:id="rId17"/>
    <p:sldId id="343" r:id="rId18"/>
    <p:sldId id="347" r:id="rId19"/>
    <p:sldId id="307" r:id="rId20"/>
    <p:sldId id="345" r:id="rId21"/>
    <p:sldId id="292" r:id="rId22"/>
    <p:sldId id="293" r:id="rId23"/>
    <p:sldId id="294" r:id="rId24"/>
    <p:sldId id="295" r:id="rId25"/>
    <p:sldId id="297" r:id="rId26"/>
    <p:sldId id="298" r:id="rId27"/>
    <p:sldId id="299" r:id="rId28"/>
    <p:sldId id="296" r:id="rId29"/>
    <p:sldId id="308" r:id="rId30"/>
    <p:sldId id="335" r:id="rId31"/>
    <p:sldId id="336" r:id="rId32"/>
    <p:sldId id="337" r:id="rId33"/>
    <p:sldId id="349" r:id="rId34"/>
    <p:sldId id="344" r:id="rId35"/>
    <p:sldId id="300" r:id="rId36"/>
    <p:sldId id="289" r:id="rId37"/>
    <p:sldId id="291" r:id="rId38"/>
    <p:sldId id="303" r:id="rId39"/>
    <p:sldId id="301" r:id="rId40"/>
    <p:sldId id="306" r:id="rId41"/>
    <p:sldId id="309" r:id="rId42"/>
    <p:sldId id="305" r:id="rId43"/>
    <p:sldId id="302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30BD3060-722E-5447-B5B2-51BAFE29E117}">
          <p14:sldIdLst>
            <p14:sldId id="256"/>
            <p14:sldId id="338"/>
            <p14:sldId id="351"/>
            <p14:sldId id="352"/>
            <p14:sldId id="353"/>
            <p14:sldId id="354"/>
            <p14:sldId id="356"/>
            <p14:sldId id="340"/>
            <p14:sldId id="339"/>
            <p14:sldId id="341"/>
            <p14:sldId id="342"/>
            <p14:sldId id="359"/>
            <p14:sldId id="355"/>
            <p14:sldId id="357"/>
            <p14:sldId id="360"/>
            <p14:sldId id="358"/>
            <p14:sldId id="343"/>
            <p14:sldId id="347"/>
            <p14:sldId id="307"/>
            <p14:sldId id="345"/>
            <p14:sldId id="292"/>
            <p14:sldId id="293"/>
            <p14:sldId id="294"/>
            <p14:sldId id="295"/>
            <p14:sldId id="297"/>
            <p14:sldId id="298"/>
            <p14:sldId id="299"/>
            <p14:sldId id="296"/>
            <p14:sldId id="308"/>
            <p14:sldId id="335"/>
            <p14:sldId id="336"/>
            <p14:sldId id="337"/>
            <p14:sldId id="349"/>
            <p14:sldId id="344"/>
            <p14:sldId id="300"/>
            <p14:sldId id="289"/>
            <p14:sldId id="291"/>
            <p14:sldId id="303"/>
            <p14:sldId id="301"/>
            <p14:sldId id="306"/>
            <p14:sldId id="309"/>
            <p14:sldId id="305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94682"/>
  </p:normalViewPr>
  <p:slideViewPr>
    <p:cSldViewPr snapToGrid="0" snapToObjects="1">
      <p:cViewPr varScale="1">
        <p:scale>
          <a:sx n="93" d="100"/>
          <a:sy n="93" d="100"/>
        </p:scale>
        <p:origin x="27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6C5F5-9E55-724E-9936-80A879AFFFB7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94ABF-C5AA-624B-B3F8-A436392B2D1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817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127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135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334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</a:t>
            </a:r>
            <a:r>
              <a:rPr lang="en-US" dirty="0" err="1"/>
              <a:t>www.nytimes.com</a:t>
            </a:r>
            <a:r>
              <a:rPr lang="en-US" dirty="0"/>
              <a:t>/elections/results/</a:t>
            </a:r>
            <a:r>
              <a:rPr lang="en-US" dirty="0" err="1"/>
              <a:t>wisconsin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071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9013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/2017/05/31/upshot/a-2016-review-why-key-state-polls-were-wrong-about-trump.html</a:t>
            </a:r>
          </a:p>
          <a:p>
            <a:r>
              <a:rPr lang="en-US" dirty="0"/>
              <a:t>http://</a:t>
            </a:r>
            <a:r>
              <a:rPr lang="en-US" dirty="0" err="1"/>
              <a:t>www.aapor.org</a:t>
            </a:r>
            <a:r>
              <a:rPr lang="en-US" dirty="0"/>
              <a:t>/Education-Resources/Reports/An-Evaluation-of-2016-Election-Polls-in-the-U-S.aspx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562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/2017/05/31/upshot/a-2016-review-why-key-state-polls-were-wrong-about-trump.html</a:t>
            </a:r>
          </a:p>
          <a:p>
            <a:r>
              <a:rPr lang="en-US" dirty="0"/>
              <a:t>http://</a:t>
            </a:r>
            <a:r>
              <a:rPr lang="en-US" dirty="0" err="1"/>
              <a:t>www.aapor.org</a:t>
            </a:r>
            <a:r>
              <a:rPr lang="en-US" dirty="0"/>
              <a:t>/Education-Resources/Reports/An-Evaluation-of-2016-Election-Polls-in-the-U-S.aspx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562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26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71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299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904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15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77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24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24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96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19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61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870219" cy="2387600"/>
          </a:xfrm>
        </p:spPr>
        <p:txBody>
          <a:bodyPr>
            <a:normAutofit fontScale="90000"/>
          </a:bodyPr>
          <a:lstStyle/>
          <a:p>
            <a:r>
              <a:rPr lang="nl-NL" dirty="0"/>
              <a:t>Survey data analysis</a:t>
            </a:r>
            <a:br>
              <a:rPr lang="nl-NL" dirty="0"/>
            </a:br>
            <a:r>
              <a:rPr lang="nl-NL" dirty="0"/>
              <a:t>week 6</a:t>
            </a:r>
            <a:br>
              <a:rPr lang="nl-NL" dirty="0"/>
            </a:br>
            <a:r>
              <a:rPr lang="nl-NL" dirty="0"/>
              <a:t>“ratio and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”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756462"/>
            <a:ext cx="9144000" cy="1655762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© Peter Lugtig</a:t>
            </a:r>
          </a:p>
          <a:p>
            <a:endParaRPr lang="nl-NL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37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often</a:t>
            </a:r>
            <a:r>
              <a:rPr lang="nl-NL" dirty="0"/>
              <a:t> in cluster samples?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We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individuals</a:t>
            </a:r>
            <a:endParaRPr lang="nl-NL" dirty="0"/>
          </a:p>
          <a:p>
            <a:r>
              <a:rPr lang="nl-NL" dirty="0"/>
              <a:t>But we do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clusters</a:t>
            </a:r>
          </a:p>
          <a:p>
            <a:pPr lvl="1"/>
            <a:r>
              <a:rPr lang="nl-NL" dirty="0"/>
              <a:t>Public sources:</a:t>
            </a:r>
          </a:p>
          <a:p>
            <a:pPr lvl="2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size</a:t>
            </a:r>
            <a:endParaRPr lang="nl-NL" dirty="0"/>
          </a:p>
          <a:p>
            <a:pPr lvl="2"/>
            <a:r>
              <a:rPr lang="nl-NL" dirty="0" err="1"/>
              <a:t>income</a:t>
            </a:r>
            <a:r>
              <a:rPr lang="nl-NL" dirty="0"/>
              <a:t>, </a:t>
            </a:r>
            <a:r>
              <a:rPr lang="nl-NL" dirty="0" err="1"/>
              <a:t>employment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Gender, </a:t>
            </a:r>
            <a:r>
              <a:rPr lang="nl-NL" dirty="0" err="1"/>
              <a:t>age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endParaRPr lang="nl-NL" dirty="0"/>
          </a:p>
          <a:p>
            <a:pPr lvl="2"/>
            <a:r>
              <a:rPr lang="nl-NL" dirty="0"/>
              <a:t>Etc.</a:t>
            </a:r>
          </a:p>
          <a:p>
            <a:r>
              <a:rPr lang="nl-NL" dirty="0"/>
              <a:t>Is Y </a:t>
            </a:r>
            <a:r>
              <a:rPr lang="nl-NL" dirty="0" err="1"/>
              <a:t>strongly</a:t>
            </a:r>
            <a:r>
              <a:rPr lang="nl-NL" dirty="0"/>
              <a:t> </a:t>
            </a:r>
            <a:r>
              <a:rPr lang="nl-NL" dirty="0" err="1"/>
              <a:t>correlated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these?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a ratio </a:t>
            </a:r>
            <a:r>
              <a:rPr lang="nl-NL" dirty="0" err="1"/>
              <a:t>variable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Ratio </a:t>
            </a:r>
            <a:r>
              <a:rPr lang="nl-NL" dirty="0" err="1"/>
              <a:t>estimation</a:t>
            </a:r>
            <a:endParaRPr lang="nl-NL" dirty="0"/>
          </a:p>
          <a:p>
            <a:r>
              <a:rPr lang="nl-NL" dirty="0"/>
              <a:t>E.g. No. of </a:t>
            </a:r>
            <a:r>
              <a:rPr lang="nl-NL" dirty="0" err="1"/>
              <a:t>births</a:t>
            </a:r>
            <a:r>
              <a:rPr lang="nl-NL" dirty="0"/>
              <a:t>, marriages, </a:t>
            </a:r>
            <a:r>
              <a:rPr lang="nl-NL" dirty="0" err="1"/>
              <a:t>death</a:t>
            </a:r>
            <a:endParaRPr lang="nl-NL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866" y="2441051"/>
            <a:ext cx="5880134" cy="441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4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25 minutes </a:t>
            </a:r>
          </a:p>
          <a:p>
            <a:r>
              <a:rPr lang="nl-NL" dirty="0"/>
              <a:t>4 </a:t>
            </a:r>
            <a:r>
              <a:rPr lang="nl-NL" dirty="0" err="1"/>
              <a:t>questions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6811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80260-9D61-3A4A-A2D2-DC558BB5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great</a:t>
            </a:r>
            <a:r>
              <a:rPr lang="nl-NL" dirty="0"/>
              <a:t> in ratio </a:t>
            </a:r>
            <a:r>
              <a:rPr lang="nl-NL" dirty="0" err="1"/>
              <a:t>estimation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EC12016-411C-9049-88DD-18A991B17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54271" cy="47903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nl-NL" dirty="0"/>
                  <a:t>We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only</a:t>
                </a:r>
                <a:r>
                  <a:rPr lang="nl-NL" dirty="0"/>
                  <a:t> sample </a:t>
                </a:r>
                <a:r>
                  <a:rPr lang="nl-NL" dirty="0" err="1"/>
                  <a:t>some</a:t>
                </a:r>
                <a:r>
                  <a:rPr lang="nl-NL" dirty="0"/>
                  <a:t> clusters</a:t>
                </a:r>
              </a:p>
              <a:p>
                <a:pPr lvl="1"/>
                <a:r>
                  <a:rPr lang="nl-NL" dirty="0"/>
                  <a:t>BUT: we </a:t>
                </a:r>
                <a:r>
                  <a:rPr lang="nl-NL" dirty="0" err="1"/>
                  <a:t>know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size</a:t>
                </a:r>
                <a:r>
                  <a:rPr lang="nl-NL" dirty="0"/>
                  <a:t> of </a:t>
                </a:r>
                <a:r>
                  <a:rPr lang="nl-NL" dirty="0" err="1"/>
                  <a:t>each</a:t>
                </a:r>
                <a:r>
                  <a:rPr lang="nl-NL" dirty="0"/>
                  <a:t> cluster</a:t>
                </a:r>
              </a:p>
              <a:p>
                <a:r>
                  <a:rPr lang="nl-NL" dirty="0" err="1"/>
                  <a:t>Estimate</a:t>
                </a:r>
                <a:r>
                  <a:rPr lang="nl-NL" dirty="0"/>
                  <a:t> </a:t>
                </a:r>
                <a:r>
                  <a:rPr lang="nl-NL" dirty="0" err="1"/>
                  <a:t>fraud</a:t>
                </a:r>
                <a:r>
                  <a:rPr lang="nl-NL" dirty="0"/>
                  <a:t> in </a:t>
                </a:r>
                <a:r>
                  <a:rPr lang="nl-NL" dirty="0" err="1"/>
                  <a:t>some</a:t>
                </a:r>
                <a:r>
                  <a:rPr lang="nl-NL" dirty="0"/>
                  <a:t> clusters</a:t>
                </a:r>
              </a:p>
              <a:p>
                <a:r>
                  <a:rPr lang="nl-NL" dirty="0"/>
                  <a:t>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𝑃𝑜𝑝𝑢𝑙𝑎𝑡𝑖𝑜𝑛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𝑤h𝑎𝑡𝑠𝑎𝑝𝑝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𝑓𝑟𝑎𝑢𝑑</m:t>
                        </m:r>
                      </m:den>
                    </m:f>
                  </m:oMath>
                </a14:m>
                <a:endParaRPr lang="nl-NL" dirty="0"/>
              </a:p>
              <a:p>
                <a:r>
                  <a:rPr lang="nl-NL" dirty="0" err="1"/>
                  <a:t>Allows</a:t>
                </a:r>
                <a:r>
                  <a:rPr lang="nl-NL" dirty="0"/>
                  <a:t> </a:t>
                </a:r>
                <a:r>
                  <a:rPr lang="nl-NL" dirty="0" err="1"/>
                  <a:t>us</a:t>
                </a:r>
                <a:r>
                  <a:rPr lang="nl-NL" dirty="0"/>
                  <a:t>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estimate</a:t>
                </a:r>
                <a:r>
                  <a:rPr lang="nl-NL" dirty="0"/>
                  <a:t>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:r>
                  <a:rPr lang="nl-NL" dirty="0" err="1"/>
                  <a:t>great</a:t>
                </a:r>
                <a:r>
                  <a:rPr lang="nl-NL" dirty="0"/>
                  <a:t> </a:t>
                </a:r>
                <a:r>
                  <a:rPr lang="nl-NL" dirty="0" err="1"/>
                  <a:t>precision</a:t>
                </a:r>
                <a:endParaRPr lang="nl-NL" dirty="0"/>
              </a:p>
              <a:p>
                <a:pPr lvl="1"/>
                <a:r>
                  <a:rPr lang="nl-NL" dirty="0"/>
                  <a:t>We </a:t>
                </a:r>
                <a:r>
                  <a:rPr lang="nl-NL" dirty="0" err="1"/>
                  <a:t>know</a:t>
                </a:r>
                <a:r>
                  <a:rPr lang="nl-NL" dirty="0"/>
                  <a:t> </a:t>
                </a:r>
                <a:r>
                  <a:rPr lang="nl-NL" dirty="0" err="1"/>
                  <a:t>quite</a:t>
                </a:r>
                <a:r>
                  <a:rPr lang="nl-NL" dirty="0"/>
                  <a:t> a lot </a:t>
                </a:r>
                <a:r>
                  <a:rPr lang="nl-NL" dirty="0" err="1"/>
                  <a:t>about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clusters we </a:t>
                </a:r>
                <a:r>
                  <a:rPr lang="nl-NL" dirty="0" err="1"/>
                  <a:t>didn’t</a:t>
                </a:r>
                <a:r>
                  <a:rPr lang="nl-NL" dirty="0"/>
                  <a:t>  </a:t>
                </a:r>
                <a:r>
                  <a:rPr lang="nl-NL" dirty="0" err="1"/>
                  <a:t>observe</a:t>
                </a:r>
                <a:endParaRPr lang="nl-NL" dirty="0"/>
              </a:p>
              <a:p>
                <a:pPr lvl="1"/>
                <a:r>
                  <a:rPr lang="nl-NL" dirty="0"/>
                  <a:t>Se = </a:t>
                </a:r>
                <a:r>
                  <a:rPr lang="nl-NL" dirty="0" err="1"/>
                  <a:t>much</a:t>
                </a:r>
                <a:r>
                  <a:rPr lang="nl-NL" dirty="0"/>
                  <a:t> </a:t>
                </a:r>
                <a:r>
                  <a:rPr lang="nl-NL" dirty="0" err="1"/>
                  <a:t>lower</a:t>
                </a:r>
                <a:r>
                  <a:rPr lang="nl-NL" dirty="0"/>
                  <a:t> </a:t>
                </a:r>
                <a:r>
                  <a:rPr lang="nl-NL" dirty="0" err="1"/>
                  <a:t>than</a:t>
                </a:r>
                <a:r>
                  <a:rPr lang="nl-NL" dirty="0"/>
                  <a:t> SRS</a:t>
                </a:r>
              </a:p>
              <a:p>
                <a:pPr lvl="1"/>
                <a:r>
                  <a:rPr lang="nl-NL" dirty="0"/>
                  <a:t>Design effect </a:t>
                </a:r>
                <a:r>
                  <a:rPr lang="nl-NL" dirty="0" err="1"/>
                  <a:t>very</a:t>
                </a:r>
                <a:r>
                  <a:rPr lang="nl-NL" dirty="0"/>
                  <a:t> small</a:t>
                </a:r>
              </a:p>
              <a:p>
                <a:pPr lvl="1"/>
                <a:r>
                  <a:rPr lang="nl-NL" dirty="0"/>
                  <a:t>We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lower</a:t>
                </a:r>
                <a:r>
                  <a:rPr lang="nl-NL" dirty="0"/>
                  <a:t> sample </a:t>
                </a:r>
                <a:r>
                  <a:rPr lang="nl-NL" dirty="0" err="1"/>
                  <a:t>size</a:t>
                </a:r>
                <a:r>
                  <a:rPr lang="nl-NL" dirty="0"/>
                  <a:t>, </a:t>
                </a:r>
                <a:r>
                  <a:rPr lang="nl-NL" dirty="0" err="1"/>
                  <a:t>and</a:t>
                </a:r>
                <a:r>
                  <a:rPr lang="nl-NL" dirty="0"/>
                  <a:t> save $$$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EC12016-411C-9049-88DD-18A991B17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54271" cy="4790328"/>
              </a:xfrm>
              <a:blipFill>
                <a:blip r:embed="rId2"/>
                <a:stretch>
                  <a:fillRect l="-1784" t="-2799" r="-148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>
            <a:extLst>
              <a:ext uri="{FF2B5EF4-FFF2-40B4-BE49-F238E27FC236}">
                <a16:creationId xmlns:a16="http://schemas.microsoft.com/office/drawing/2014/main" id="{38860AB5-F314-A644-BB64-89A1DFA7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485" y="1461246"/>
            <a:ext cx="4347971" cy="52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0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46DDF-3587-1646-8B95-A3E74CD8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more is </a:t>
            </a:r>
            <a:r>
              <a:rPr lang="nl-NL" dirty="0" err="1"/>
              <a:t>there</a:t>
            </a:r>
            <a:r>
              <a:rPr lang="nl-NL" dirty="0"/>
              <a:t>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E1432C-8C07-FE4A-8A09-7CE40C84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39" y="3069244"/>
            <a:ext cx="3788756" cy="378875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0C96349-73F0-9A43-9C58-0301308B0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701" y="3420375"/>
            <a:ext cx="2830699" cy="3437625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DBAD1C7-6392-2F44-978C-FC433AD31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5791"/>
            <a:ext cx="4630271" cy="3082209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1D95B8-E45F-C043-BC54-EEF29167B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in </a:t>
            </a:r>
            <a:r>
              <a:rPr lang="nl-NL" dirty="0" err="1"/>
              <a:t>every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Berlin: </a:t>
            </a:r>
            <a:r>
              <a:rPr lang="nl-NL" dirty="0" err="1"/>
              <a:t>population</a:t>
            </a:r>
            <a:r>
              <a:rPr lang="nl-NL" dirty="0"/>
              <a:t> 3.7 </a:t>
            </a:r>
            <a:r>
              <a:rPr lang="nl-NL" dirty="0" err="1"/>
              <a:t>million</a:t>
            </a:r>
            <a:r>
              <a:rPr lang="nl-NL" dirty="0"/>
              <a:t>. </a:t>
            </a:r>
            <a:r>
              <a:rPr lang="nl-NL" dirty="0" err="1"/>
              <a:t>Whatapp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3.7M / 180 </a:t>
            </a:r>
            <a:r>
              <a:rPr lang="nl-NL" dirty="0">
                <a:solidFill>
                  <a:srgbClr val="FF0000"/>
                </a:solidFill>
              </a:rPr>
              <a:t>= 20558</a:t>
            </a:r>
          </a:p>
          <a:p>
            <a:pPr lvl="1"/>
            <a:r>
              <a:rPr lang="nl-NL" dirty="0" err="1"/>
              <a:t>Ansbach</a:t>
            </a:r>
            <a:r>
              <a:rPr lang="nl-NL" dirty="0"/>
              <a:t>: </a:t>
            </a:r>
            <a:r>
              <a:rPr lang="nl-NL" dirty="0" err="1"/>
              <a:t>population</a:t>
            </a:r>
            <a:r>
              <a:rPr lang="nl-NL" dirty="0"/>
              <a:t> 41k.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41k/180 = </a:t>
            </a:r>
            <a:r>
              <a:rPr lang="nl-NL" dirty="0">
                <a:solidFill>
                  <a:srgbClr val="FF0000"/>
                </a:solidFill>
              </a:rPr>
              <a:t>228</a:t>
            </a:r>
          </a:p>
          <a:p>
            <a:pPr lvl="1"/>
            <a:endParaRPr lang="nl-NL" dirty="0">
              <a:solidFill>
                <a:srgbClr val="FF0000"/>
              </a:solidFill>
            </a:endParaRPr>
          </a:p>
          <a:p>
            <a:pPr lvl="1"/>
            <a:r>
              <a:rPr lang="nl-NL" dirty="0">
                <a:solidFill>
                  <a:srgbClr val="FF0000"/>
                </a:solidFill>
              </a:rPr>
              <a:t>We </a:t>
            </a:r>
            <a:r>
              <a:rPr lang="nl-NL" dirty="0" err="1">
                <a:solidFill>
                  <a:srgbClr val="FF0000"/>
                </a:solidFill>
              </a:rPr>
              <a:t>can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now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using</a:t>
            </a:r>
            <a:r>
              <a:rPr lang="nl-NL" dirty="0">
                <a:solidFill>
                  <a:srgbClr val="FF0000"/>
                </a:solidFill>
              </a:rPr>
              <a:t> a model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predict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fraud</a:t>
            </a:r>
            <a:r>
              <a:rPr lang="nl-NL" dirty="0">
                <a:solidFill>
                  <a:srgbClr val="FF0000"/>
                </a:solidFill>
              </a:rPr>
              <a:t> in </a:t>
            </a:r>
            <a:r>
              <a:rPr lang="nl-NL" dirty="0" err="1">
                <a:solidFill>
                  <a:srgbClr val="FF0000"/>
                </a:solidFill>
              </a:rPr>
              <a:t>every</a:t>
            </a:r>
            <a:r>
              <a:rPr lang="nl-NL" dirty="0">
                <a:solidFill>
                  <a:srgbClr val="FF0000"/>
                </a:solidFill>
              </a:rPr>
              <a:t> council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43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6E6F9-6C82-2541-BA74-134D224C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problem</a:t>
            </a:r>
            <a:r>
              <a:rPr lang="nl-NL" dirty="0"/>
              <a:t> in ratio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4AC07F-AF0A-1D49-A572-5A4385C2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2624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Question 4: class </a:t>
            </a:r>
            <a:r>
              <a:rPr lang="nl-NL" dirty="0" err="1"/>
              <a:t>exercise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bias!</a:t>
            </a:r>
          </a:p>
          <a:p>
            <a:pPr lvl="1"/>
            <a:r>
              <a:rPr lang="nl-NL" dirty="0" err="1"/>
              <a:t>Outlier</a:t>
            </a:r>
            <a:r>
              <a:rPr lang="nl-NL" dirty="0"/>
              <a:t> clusters</a:t>
            </a:r>
          </a:p>
          <a:p>
            <a:pPr lvl="2"/>
            <a:r>
              <a:rPr lang="nl-NL" dirty="0"/>
              <a:t>Large </a:t>
            </a:r>
            <a:r>
              <a:rPr lang="nl-NL" dirty="0" err="1"/>
              <a:t>cities</a:t>
            </a:r>
            <a:r>
              <a:rPr lang="nl-NL" dirty="0"/>
              <a:t> drive </a:t>
            </a:r>
            <a:r>
              <a:rPr lang="nl-NL" dirty="0" err="1"/>
              <a:t>results</a:t>
            </a:r>
            <a:endParaRPr lang="nl-NL" dirty="0"/>
          </a:p>
          <a:p>
            <a:pPr lvl="2"/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local</a:t>
            </a:r>
            <a:endParaRPr lang="nl-NL" dirty="0"/>
          </a:p>
          <a:p>
            <a:pPr lvl="1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= 0 </a:t>
            </a:r>
            <a:r>
              <a:rPr lang="nl-NL" dirty="0" err="1"/>
              <a:t>doesnt</a:t>
            </a:r>
            <a:r>
              <a:rPr lang="nl-NL" dirty="0"/>
              <a:t> happen, but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= 0 does! </a:t>
            </a:r>
          </a:p>
          <a:p>
            <a:pPr lvl="2"/>
            <a:r>
              <a:rPr lang="nl-NL" dirty="0"/>
              <a:t>The </a:t>
            </a:r>
            <a:r>
              <a:rPr lang="nl-NL" dirty="0" err="1"/>
              <a:t>origin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exist</a:t>
            </a:r>
            <a:endParaRPr lang="nl-NL" dirty="0"/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432414B-E2D9-7941-9E5B-69F81A9F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085" y="1461246"/>
            <a:ext cx="4347971" cy="5280212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F90408EE-C035-FA40-84D3-111C11A6E071}"/>
              </a:ext>
            </a:extLst>
          </p:cNvPr>
          <p:cNvSpPr/>
          <p:nvPr/>
        </p:nvSpPr>
        <p:spPr>
          <a:xfrm>
            <a:off x="10165977" y="1825625"/>
            <a:ext cx="583080" cy="57691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3615E7B3-9AA8-6547-87D6-B3A3CB2F8B4F}"/>
              </a:ext>
            </a:extLst>
          </p:cNvPr>
          <p:cNvSpPr/>
          <p:nvPr/>
        </p:nvSpPr>
        <p:spPr>
          <a:xfrm>
            <a:off x="6893860" y="5770095"/>
            <a:ext cx="583080" cy="57691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777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6E6F9-6C82-2541-BA74-134D224CF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8671" cy="1325563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making </a:t>
            </a:r>
            <a:r>
              <a:rPr lang="nl-NL" dirty="0" err="1"/>
              <a:t>the</a:t>
            </a:r>
            <a:r>
              <a:rPr lang="nl-NL" dirty="0"/>
              <a:t> model more complex?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4AC07F-AF0A-1D49-A572-5A4385C2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2624" cy="4351338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including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covariates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Urban/</a:t>
            </a:r>
            <a:r>
              <a:rPr lang="nl-NL" dirty="0" err="1"/>
              <a:t>rural</a:t>
            </a:r>
            <a:endParaRPr lang="nl-NL" dirty="0"/>
          </a:p>
          <a:p>
            <a:pPr lvl="1"/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income</a:t>
            </a:r>
            <a:r>
              <a:rPr lang="nl-NL" dirty="0"/>
              <a:t> of cluster</a:t>
            </a:r>
          </a:p>
          <a:p>
            <a:pPr lvl="1"/>
            <a:r>
              <a:rPr lang="nl-NL" dirty="0"/>
              <a:t>State of </a:t>
            </a:r>
            <a:r>
              <a:rPr lang="nl-NL" dirty="0" err="1"/>
              <a:t>the</a:t>
            </a:r>
            <a:r>
              <a:rPr lang="nl-NL" dirty="0"/>
              <a:t> council</a:t>
            </a:r>
          </a:p>
          <a:p>
            <a:pPr lvl="1"/>
            <a:r>
              <a:rPr lang="nl-NL" dirty="0"/>
              <a:t>Etc.</a:t>
            </a:r>
          </a:p>
          <a:p>
            <a:pPr lvl="1"/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build</a:t>
            </a:r>
            <a:r>
              <a:rPr lang="nl-NL" dirty="0"/>
              <a:t> a </a:t>
            </a:r>
            <a:r>
              <a:rPr lang="nl-NL" dirty="0" err="1"/>
              <a:t>regression</a:t>
            </a:r>
            <a:r>
              <a:rPr lang="nl-NL" dirty="0"/>
              <a:t> model</a:t>
            </a:r>
          </a:p>
          <a:p>
            <a:pPr lvl="1"/>
            <a:r>
              <a:rPr lang="nl-NL" dirty="0"/>
              <a:t>More </a:t>
            </a:r>
            <a:r>
              <a:rPr lang="nl-NL" dirty="0" err="1"/>
              <a:t>covariates</a:t>
            </a:r>
            <a:endParaRPr lang="nl-NL" dirty="0"/>
          </a:p>
          <a:p>
            <a:pPr lvl="1"/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intercept</a:t>
            </a:r>
            <a:r>
              <a:rPr lang="nl-NL" dirty="0"/>
              <a:t>?</a:t>
            </a:r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432414B-E2D9-7941-9E5B-69F81A9F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085" y="1461246"/>
            <a:ext cx="4347971" cy="5280212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3615E7B3-9AA8-6547-87D6-B3A3CB2F8B4F}"/>
              </a:ext>
            </a:extLst>
          </p:cNvPr>
          <p:cNvSpPr/>
          <p:nvPr/>
        </p:nvSpPr>
        <p:spPr>
          <a:xfrm>
            <a:off x="6893860" y="5770095"/>
            <a:ext cx="583080" cy="57691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174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4B705-E849-2741-88AD-471A435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8584E5-1D39-B14F-A236-426ABF71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5776" cy="4351338"/>
          </a:xfrm>
        </p:spPr>
        <p:txBody>
          <a:bodyPr/>
          <a:lstStyle/>
          <a:p>
            <a:r>
              <a:rPr lang="nl-NL" dirty="0"/>
              <a:t>Using a survey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clusters….</a:t>
            </a:r>
          </a:p>
          <a:p>
            <a:r>
              <a:rPr lang="nl-NL" dirty="0"/>
              <a:t>We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in </a:t>
            </a:r>
            <a:r>
              <a:rPr lang="nl-NL" dirty="0" err="1"/>
              <a:t>other</a:t>
            </a:r>
            <a:r>
              <a:rPr lang="nl-NL" dirty="0"/>
              <a:t> clusters</a:t>
            </a:r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predictions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total</a:t>
            </a:r>
            <a:endParaRPr lang="nl-NL" dirty="0"/>
          </a:p>
        </p:txBody>
      </p:sp>
      <p:pic>
        <p:nvPicPr>
          <p:cNvPr id="4" name="Tijdelijke aanduiding voor inhoud 5">
            <a:extLst>
              <a:ext uri="{FF2B5EF4-FFF2-40B4-BE49-F238E27FC236}">
                <a16:creationId xmlns:a16="http://schemas.microsoft.com/office/drawing/2014/main" id="{CDB184B1-8280-D644-B033-69DA8D8D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518" y="2462823"/>
            <a:ext cx="6481482" cy="43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7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 in </a:t>
            </a:r>
            <a:r>
              <a:rPr lang="nl-NL" dirty="0" err="1"/>
              <a:t>practice</a:t>
            </a:r>
            <a:endParaRPr lang="nl-NL" dirty="0"/>
          </a:p>
          <a:p>
            <a:r>
              <a:rPr lang="nl-NL" dirty="0"/>
              <a:t>30 minutes</a:t>
            </a:r>
          </a:p>
        </p:txBody>
      </p:sp>
    </p:spTree>
    <p:extLst>
      <p:ext uri="{BB962C8B-B14F-4D97-AF65-F5344CB8AC3E}">
        <p14:creationId xmlns:p14="http://schemas.microsoft.com/office/powerpoint/2010/main" val="2051376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Design-based versus model-based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9AA6A98-0287-3041-82E7-B4453673EBDE}"/>
              </a:ext>
            </a:extLst>
          </p:cNvPr>
          <p:cNvSpPr txBox="1"/>
          <p:nvPr/>
        </p:nvSpPr>
        <p:spPr>
          <a:xfrm>
            <a:off x="838200" y="1690688"/>
            <a:ext cx="107621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Variance</a:t>
            </a:r>
            <a:r>
              <a:rPr lang="nl-NL" sz="2400" b="1" dirty="0"/>
              <a:t> of </a:t>
            </a:r>
            <a:r>
              <a:rPr lang="nl-NL" sz="2400" b="1" dirty="0" err="1"/>
              <a:t>the</a:t>
            </a:r>
            <a:r>
              <a:rPr lang="nl-NL" sz="2400" b="1" dirty="0"/>
              <a:t> </a:t>
            </a:r>
            <a:r>
              <a:rPr lang="nl-NL" sz="2400" b="1" dirty="0" err="1"/>
              <a:t>estimator</a:t>
            </a:r>
            <a:r>
              <a:rPr lang="nl-NL" sz="2400" b="1" dirty="0"/>
              <a:t>:</a:t>
            </a:r>
          </a:p>
          <a:p>
            <a:endParaRPr lang="nl-NL" sz="2400" b="1" dirty="0"/>
          </a:p>
          <a:p>
            <a:r>
              <a:rPr lang="nl-NL" sz="2400" b="1" dirty="0"/>
              <a:t>Design-</a:t>
            </a:r>
            <a:r>
              <a:rPr lang="nl-NL" sz="2400" b="1" dirty="0" err="1"/>
              <a:t>based</a:t>
            </a:r>
            <a:r>
              <a:rPr lang="nl-NL" sz="2400" b="1" dirty="0"/>
              <a:t>:</a:t>
            </a:r>
          </a:p>
          <a:p>
            <a:r>
              <a:rPr lang="nl-NL" sz="2400" dirty="0" err="1"/>
              <a:t>Average</a:t>
            </a:r>
            <a:r>
              <a:rPr lang="nl-NL" sz="2400" dirty="0"/>
              <a:t> </a:t>
            </a:r>
            <a:r>
              <a:rPr lang="nl-NL" sz="2400" dirty="0" err="1"/>
              <a:t>squared</a:t>
            </a:r>
            <a:r>
              <a:rPr lang="nl-NL" sz="2400" dirty="0"/>
              <a:t> </a:t>
            </a:r>
            <a:r>
              <a:rPr lang="nl-NL" sz="2400" dirty="0" err="1"/>
              <a:t>deviation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expected</a:t>
            </a:r>
            <a:r>
              <a:rPr lang="nl-NL" sz="2400" dirty="0"/>
              <a:t> </a:t>
            </a:r>
            <a:r>
              <a:rPr lang="nl-NL" sz="2400" dirty="0" err="1"/>
              <a:t>value</a:t>
            </a:r>
            <a:r>
              <a:rPr lang="nl-NL" sz="2400" dirty="0"/>
              <a:t>, </a:t>
            </a:r>
          </a:p>
          <a:p>
            <a:r>
              <a:rPr lang="nl-NL" sz="2400" dirty="0" err="1"/>
              <a:t>averaged</a:t>
            </a:r>
            <a:r>
              <a:rPr lang="nl-NL" sz="2400" dirty="0"/>
              <a:t> over </a:t>
            </a:r>
            <a:r>
              <a:rPr lang="nl-NL" sz="2400" dirty="0" err="1"/>
              <a:t>all</a:t>
            </a:r>
            <a:r>
              <a:rPr lang="nl-NL" sz="2400" dirty="0"/>
              <a:t> </a:t>
            </a:r>
            <a:r>
              <a:rPr lang="nl-NL" sz="2400" dirty="0" err="1"/>
              <a:t>possible</a:t>
            </a:r>
            <a:r>
              <a:rPr lang="nl-NL" sz="2400" dirty="0"/>
              <a:t> samples </a:t>
            </a:r>
            <a:r>
              <a:rPr lang="nl-NL" sz="2400" dirty="0" err="1"/>
              <a:t>under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>
                <a:solidFill>
                  <a:srgbClr val="FF0000"/>
                </a:solidFill>
              </a:rPr>
              <a:t>sampling design</a:t>
            </a:r>
          </a:p>
          <a:p>
            <a:r>
              <a:rPr lang="nl-NL" sz="2400" dirty="0"/>
              <a:t>(i.e. we </a:t>
            </a:r>
            <a:r>
              <a:rPr lang="nl-NL" sz="2400" dirty="0" err="1"/>
              <a:t>repeat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sampling procedure 10000 </a:t>
            </a:r>
            <a:r>
              <a:rPr lang="nl-NL" sz="2400" dirty="0" err="1"/>
              <a:t>times</a:t>
            </a:r>
            <a:r>
              <a:rPr lang="nl-NL" sz="2400" dirty="0"/>
              <a:t>,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/>
              <a:t> variance</a:t>
            </a:r>
            <a:r>
              <a:rPr lang="nl-NL" sz="2400" dirty="0"/>
              <a:t> in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total</a:t>
            </a:r>
            <a:r>
              <a:rPr lang="nl-NL" sz="2400" dirty="0"/>
              <a:t>)</a:t>
            </a:r>
          </a:p>
          <a:p>
            <a:endParaRPr lang="nl-NL" sz="2400" dirty="0"/>
          </a:p>
          <a:p>
            <a:r>
              <a:rPr lang="nl-NL" sz="2400" b="1" dirty="0"/>
              <a:t>Model-</a:t>
            </a:r>
            <a:r>
              <a:rPr lang="nl-NL" sz="2400" b="1" dirty="0" err="1"/>
              <a:t>based</a:t>
            </a:r>
            <a:endParaRPr lang="nl-NL" sz="2400" b="1" dirty="0"/>
          </a:p>
          <a:p>
            <a:r>
              <a:rPr lang="nl-NL" sz="2400" dirty="0" err="1"/>
              <a:t>Average</a:t>
            </a:r>
            <a:r>
              <a:rPr lang="nl-NL" sz="2400" dirty="0"/>
              <a:t> </a:t>
            </a:r>
            <a:r>
              <a:rPr lang="nl-NL" sz="2400" dirty="0" err="1"/>
              <a:t>squared</a:t>
            </a:r>
            <a:r>
              <a:rPr lang="nl-NL" sz="2400" dirty="0"/>
              <a:t> </a:t>
            </a:r>
            <a:r>
              <a:rPr lang="nl-NL" sz="2400" dirty="0" err="1"/>
              <a:t>deviation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expected</a:t>
            </a:r>
            <a:r>
              <a:rPr lang="nl-NL" sz="2400" dirty="0"/>
              <a:t> </a:t>
            </a:r>
            <a:r>
              <a:rPr lang="nl-NL" sz="2400" dirty="0" err="1"/>
              <a:t>value</a:t>
            </a:r>
            <a:r>
              <a:rPr lang="nl-NL" sz="2400" dirty="0"/>
              <a:t>, </a:t>
            </a:r>
          </a:p>
          <a:p>
            <a:r>
              <a:rPr lang="nl-NL" sz="2400" dirty="0" err="1"/>
              <a:t>averaged</a:t>
            </a:r>
            <a:r>
              <a:rPr lang="nl-NL" sz="2400" dirty="0"/>
              <a:t> over </a:t>
            </a:r>
            <a:r>
              <a:rPr lang="nl-NL" sz="2400" dirty="0" err="1"/>
              <a:t>all</a:t>
            </a:r>
            <a:r>
              <a:rPr lang="nl-NL" sz="2400" dirty="0"/>
              <a:t> </a:t>
            </a:r>
            <a:r>
              <a:rPr lang="nl-NL" sz="2400" dirty="0" err="1"/>
              <a:t>possible</a:t>
            </a:r>
            <a:r>
              <a:rPr lang="nl-NL" sz="2400" dirty="0"/>
              <a:t> samples </a:t>
            </a:r>
            <a:r>
              <a:rPr lang="nl-NL" sz="2400" dirty="0" err="1"/>
              <a:t>under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>
                <a:solidFill>
                  <a:srgbClr val="FF0000"/>
                </a:solidFill>
              </a:rPr>
              <a:t>model</a:t>
            </a:r>
          </a:p>
          <a:p>
            <a:r>
              <a:rPr lang="nl-NL" sz="2400" dirty="0"/>
              <a:t>(i.e. we </a:t>
            </a:r>
            <a:r>
              <a:rPr lang="nl-NL" sz="2400" dirty="0" err="1"/>
              <a:t>assume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model is correct, </a:t>
            </a:r>
            <a:r>
              <a:rPr lang="nl-NL" sz="2400" dirty="0" err="1"/>
              <a:t>and</a:t>
            </a:r>
            <a:r>
              <a:rPr lang="nl-NL" sz="2400" dirty="0"/>
              <a:t> sample 10000 </a:t>
            </a:r>
            <a:r>
              <a:rPr lang="nl-NL" sz="2400" dirty="0" err="1"/>
              <a:t>times</a:t>
            </a:r>
            <a:r>
              <a:rPr lang="nl-NL" sz="2400" dirty="0"/>
              <a:t> new </a:t>
            </a:r>
            <a:r>
              <a:rPr lang="nl-NL" sz="2400" dirty="0" err="1"/>
              <a:t>observations</a:t>
            </a:r>
            <a:r>
              <a:rPr lang="nl-NL" sz="2400" dirty="0"/>
              <a:t>, fit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line,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 dirty="0"/>
              <a:t> </a:t>
            </a:r>
            <a:r>
              <a:rPr lang="nl-NL" sz="2400" dirty="0" err="1"/>
              <a:t>variance</a:t>
            </a:r>
            <a:r>
              <a:rPr lang="nl-NL" sz="2400" dirty="0"/>
              <a:t> in </a:t>
            </a:r>
            <a:r>
              <a:rPr lang="nl-NL" sz="2400" dirty="0" err="1"/>
              <a:t>total</a:t>
            </a:r>
            <a:r>
              <a:rPr lang="nl-NL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36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ratio vs. regression?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8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Ratio</a:t>
            </a:r>
          </a:p>
          <a:p>
            <a:r>
              <a:rPr lang="en-US" dirty="0"/>
              <a:t>Size of area/no. of buildings -&gt; people in a certain area</a:t>
            </a:r>
          </a:p>
          <a:p>
            <a:r>
              <a:rPr lang="en-US" dirty="0"/>
              <a:t>Turnover per company/no. of peppers -&gt; total pepper production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Often, good frame information, and a meaningful 0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Regression</a:t>
            </a:r>
          </a:p>
          <a:p>
            <a:r>
              <a:rPr lang="en-US" dirty="0">
                <a:solidFill>
                  <a:srgbClr val="000000"/>
                </a:solidFill>
              </a:rPr>
              <a:t>Happiness &lt;- </a:t>
            </a:r>
            <a:r>
              <a:rPr lang="en-US" dirty="0" err="1">
                <a:solidFill>
                  <a:srgbClr val="000000"/>
                </a:solidFill>
              </a:rPr>
              <a:t>grades:gender:income:sociallife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Vote &lt;- </a:t>
            </a:r>
            <a:r>
              <a:rPr lang="en-US" dirty="0" err="1">
                <a:solidFill>
                  <a:srgbClr val="000000"/>
                </a:solidFill>
              </a:rPr>
              <a:t>race:age:gender:education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Fraud &lt;-</a:t>
            </a:r>
            <a:r>
              <a:rPr lang="en-US" dirty="0" err="1">
                <a:solidFill>
                  <a:srgbClr val="000000"/>
                </a:solidFill>
              </a:rPr>
              <a:t>population:urban:incomes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Often, little good frame information, no meaningful 0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endParaRPr lang="nl-NL" dirty="0"/>
          </a:p>
          <a:p>
            <a:pPr lvl="1"/>
            <a:r>
              <a:rPr lang="nl-NL" dirty="0"/>
              <a:t>New </a:t>
            </a:r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coffees</a:t>
            </a:r>
            <a:r>
              <a:rPr lang="nl-NL" dirty="0"/>
              <a:t> at UU</a:t>
            </a:r>
          </a:p>
          <a:p>
            <a:r>
              <a:rPr lang="nl-NL" dirty="0" err="1"/>
              <a:t>Lecture</a:t>
            </a:r>
            <a:r>
              <a:rPr lang="nl-NL" dirty="0"/>
              <a:t> ratio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4167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Implicationss</a:t>
            </a:r>
            <a:r>
              <a:rPr lang="nl-NL" dirty="0"/>
              <a:t> of </a:t>
            </a:r>
            <a:r>
              <a:rPr lang="nl-NL" dirty="0" err="1"/>
              <a:t>going</a:t>
            </a:r>
            <a:r>
              <a:rPr lang="nl-NL" dirty="0"/>
              <a:t> model-</a:t>
            </a:r>
            <a:r>
              <a:rPr lang="nl-NL" dirty="0" err="1"/>
              <a:t>based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Sampling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important!</a:t>
            </a:r>
          </a:p>
          <a:p>
            <a:pPr lvl="1"/>
            <a:r>
              <a:rPr lang="nl-NL" dirty="0"/>
              <a:t>We </a:t>
            </a:r>
            <a:r>
              <a:rPr lang="nl-NL" dirty="0" err="1"/>
              <a:t>just</a:t>
            </a:r>
            <a:r>
              <a:rPr lang="nl-NL" dirty="0"/>
              <a:t> get data, </a:t>
            </a:r>
            <a:r>
              <a:rPr lang="nl-NL" dirty="0" err="1"/>
              <a:t>and</a:t>
            </a:r>
            <a:r>
              <a:rPr lang="nl-NL" dirty="0"/>
              <a:t> as long as we are </a:t>
            </a:r>
            <a:r>
              <a:rPr lang="nl-NL" dirty="0" err="1"/>
              <a:t>confident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model is correct </a:t>
            </a:r>
            <a:r>
              <a:rPr lang="nl-NL" b="1" dirty="0"/>
              <a:t>in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population</a:t>
            </a:r>
            <a:r>
              <a:rPr lang="nl-NL" dirty="0"/>
              <a:t>, we are fine</a:t>
            </a:r>
            <a:r>
              <a:rPr lang="mr-IN" dirty="0"/>
              <a:t>…</a:t>
            </a:r>
            <a:endParaRPr lang="en-US" dirty="0"/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(</a:t>
            </a:r>
            <a:r>
              <a:rPr lang="nl-NL" dirty="0" err="1"/>
              <a:t>regression</a:t>
            </a:r>
            <a:r>
              <a:rPr lang="nl-NL" dirty="0"/>
              <a:t>) model </a:t>
            </a:r>
            <a:r>
              <a:rPr lang="nl-NL" dirty="0" err="1"/>
              <a:t>for</a:t>
            </a:r>
            <a:r>
              <a:rPr lang="nl-NL" dirty="0"/>
              <a:t> Y</a:t>
            </a:r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sample &lt;-&gt; </a:t>
            </a:r>
            <a:r>
              <a:rPr lang="nl-NL" dirty="0" err="1"/>
              <a:t>population</a:t>
            </a:r>
            <a:endParaRPr lang="nl-NL" dirty="0"/>
          </a:p>
          <a:p>
            <a:pPr lvl="1"/>
            <a:r>
              <a:rPr lang="nl-NL" dirty="0"/>
              <a:t>On a more </a:t>
            </a:r>
            <a:r>
              <a:rPr lang="nl-NL" dirty="0" err="1"/>
              <a:t>conceptual</a:t>
            </a:r>
            <a:r>
              <a:rPr lang="nl-NL" dirty="0"/>
              <a:t> level,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inclusion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/>
            <a:r>
              <a:rPr lang="nl-NL" dirty="0"/>
              <a:t>Sample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capture</a:t>
            </a:r>
            <a:r>
              <a:rPr lang="nl-NL" dirty="0"/>
              <a:t> </a:t>
            </a:r>
            <a:r>
              <a:rPr lang="nl-NL" dirty="0" err="1"/>
              <a:t>variation</a:t>
            </a:r>
            <a:endParaRPr lang="nl-NL" dirty="0"/>
          </a:p>
          <a:p>
            <a:pPr lvl="1"/>
            <a:r>
              <a:rPr lang="nl-NL" dirty="0" err="1"/>
              <a:t>Selection</a:t>
            </a:r>
            <a:r>
              <a:rPr lang="nl-NL" dirty="0"/>
              <a:t> bias, </a:t>
            </a:r>
            <a:r>
              <a:rPr lang="nl-NL" dirty="0" err="1"/>
              <a:t>nonresponse</a:t>
            </a:r>
            <a:r>
              <a:rPr lang="nl-NL" dirty="0"/>
              <a:t> </a:t>
            </a:r>
          </a:p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on: more focus on 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  <a:p>
            <a:pPr lvl="1"/>
            <a:r>
              <a:rPr lang="nl-NL" dirty="0" err="1"/>
              <a:t>Nonresponse</a:t>
            </a:r>
            <a:r>
              <a:rPr lang="nl-NL" dirty="0"/>
              <a:t> model -&gt; </a:t>
            </a:r>
            <a:r>
              <a:rPr lang="nl-NL" dirty="0" err="1"/>
              <a:t>weights</a:t>
            </a:r>
            <a:endParaRPr lang="nl-NL" dirty="0"/>
          </a:p>
          <a:p>
            <a:pPr lvl="1"/>
            <a:r>
              <a:rPr lang="nl-NL" dirty="0"/>
              <a:t>Missing data model -&gt; </a:t>
            </a:r>
            <a:r>
              <a:rPr lang="nl-NL" dirty="0" err="1"/>
              <a:t>imputation</a:t>
            </a:r>
            <a:endParaRPr lang="nl-NL" dirty="0"/>
          </a:p>
          <a:p>
            <a:pPr lvl="1"/>
            <a:r>
              <a:rPr lang="nl-NL" dirty="0" err="1"/>
              <a:t>Selection</a:t>
            </a:r>
            <a:r>
              <a:rPr lang="nl-NL" dirty="0"/>
              <a:t> bias model -&gt; ???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5180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inference – an example</a:t>
            </a:r>
          </a:p>
        </p:txBody>
      </p:sp>
      <p:pic>
        <p:nvPicPr>
          <p:cNvPr id="6" name="Content Placeholder 5" descr="Screen Shot 2017-10-29 at 19.36.1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11" r="-23298" b="13180"/>
          <a:stretch/>
        </p:blipFill>
        <p:spPr>
          <a:xfrm>
            <a:off x="0" y="1690688"/>
            <a:ext cx="10515600" cy="4351338"/>
          </a:xfrm>
        </p:spPr>
      </p:pic>
      <p:sp>
        <p:nvSpPr>
          <p:cNvPr id="7" name="TextBox 6"/>
          <p:cNvSpPr txBox="1"/>
          <p:nvPr/>
        </p:nvSpPr>
        <p:spPr>
          <a:xfrm>
            <a:off x="8428681" y="2020240"/>
            <a:ext cx="321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did it end?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21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Wisconsin – election outcome 2016</a:t>
            </a:r>
          </a:p>
        </p:txBody>
      </p:sp>
      <p:pic>
        <p:nvPicPr>
          <p:cNvPr id="5" name="Picture 4" descr="Screen Shot 2017-10-29 at 19.40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57"/>
            <a:ext cx="12192000" cy="522514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07109" y="2020242"/>
            <a:ext cx="1558728" cy="126986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inference – an example</a:t>
            </a:r>
          </a:p>
        </p:txBody>
      </p:sp>
      <p:pic>
        <p:nvPicPr>
          <p:cNvPr id="6" name="Content Placeholder 5" descr="Screen Shot 2017-10-29 at 19.36.1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11" r="-23298" b="13180"/>
          <a:stretch/>
        </p:blipFill>
        <p:spPr>
          <a:xfrm>
            <a:off x="0" y="1690688"/>
            <a:ext cx="10515600" cy="4351338"/>
          </a:xfrm>
        </p:spPr>
      </p:pic>
      <p:sp>
        <p:nvSpPr>
          <p:cNvPr id="7" name="TextBox 6"/>
          <p:cNvSpPr txBox="1"/>
          <p:nvPr/>
        </p:nvSpPr>
        <p:spPr>
          <a:xfrm>
            <a:off x="8428681" y="2020240"/>
            <a:ext cx="36254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this were an individual poll of n=10000</a:t>
            </a:r>
          </a:p>
          <a:p>
            <a:endParaRPr lang="en-US" sz="2400" dirty="0"/>
          </a:p>
          <a:p>
            <a:r>
              <a:rPr lang="en-US" sz="2400" dirty="0" err="1"/>
              <a:t>s.e.</a:t>
            </a:r>
            <a:r>
              <a:rPr lang="en-US" sz="2400" dirty="0"/>
              <a:t> = </a:t>
            </a:r>
          </a:p>
          <a:p>
            <a:endParaRPr lang="en-US" sz="2400" dirty="0"/>
          </a:p>
          <a:p>
            <a:r>
              <a:rPr lang="en-US" sz="2400" dirty="0"/>
              <a:t>= sqrt(.496(1-.504)/10000) = .005</a:t>
            </a:r>
          </a:p>
          <a:p>
            <a:endParaRPr lang="en-US" sz="2400" dirty="0"/>
          </a:p>
          <a:p>
            <a:r>
              <a:rPr lang="en-US" sz="2400" dirty="0"/>
              <a:t>Clinton Vote CI: 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[.4904 - .5096]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34974"/>
              </p:ext>
            </p:extLst>
          </p:nvPr>
        </p:nvGraphicFramePr>
        <p:xfrm>
          <a:off x="9320283" y="3006075"/>
          <a:ext cx="1778442" cy="601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25500" imgH="279400" progId="Equation.3">
                  <p:embed/>
                </p:oleObj>
              </mc:Choice>
              <mc:Fallback>
                <p:oleObj name="Equation" r:id="rId4" imgW="825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20283" y="3006075"/>
                        <a:ext cx="1778442" cy="601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955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political polling in the USA work?</a:t>
            </a:r>
            <a:br>
              <a:rPr lang="en-US" dirty="0"/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Content Placeholder 3" descr="Screen Shot 2017-10-29 at 20.17.5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-215"/>
          <a:stretch/>
        </p:blipFill>
        <p:spPr>
          <a:xfrm>
            <a:off x="0" y="1094425"/>
            <a:ext cx="7735912" cy="5763574"/>
          </a:xfrm>
        </p:spPr>
      </p:pic>
      <p:sp>
        <p:nvSpPr>
          <p:cNvPr id="5" name="TextBox 4"/>
          <p:cNvSpPr txBox="1"/>
          <p:nvPr/>
        </p:nvSpPr>
        <p:spPr>
          <a:xfrm>
            <a:off x="7894672" y="1327586"/>
            <a:ext cx="3218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Multiple polls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Weighted by: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Quality of </a:t>
            </a:r>
            <a:r>
              <a:rPr lang="en-US" sz="2400" dirty="0" err="1">
                <a:solidFill>
                  <a:srgbClr val="FF0000"/>
                </a:solidFill>
              </a:rPr>
              <a:t>organisation</a:t>
            </a:r>
            <a:r>
              <a:rPr lang="en-US" sz="2400" dirty="0">
                <a:solidFill>
                  <a:srgbClr val="FF0000"/>
                </a:solidFill>
              </a:rPr>
              <a:t> (grade)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rgbClr val="FF0000"/>
                </a:solidFill>
              </a:rPr>
              <a:t>Recency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Results presented is aggregated total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486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408035"/>
            <a:ext cx="368033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Adjustments for: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Likely voters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Not all people are likely to go and vote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Omitted third parties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Not all polls ask for all parties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Adjust for trend line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A smoothing adjustment to avoid large fluctuations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House effects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Some pollsters are known to have a bias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1962521"/>
            <a:ext cx="7191142" cy="209239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0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690688"/>
            <a:ext cx="368033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Adjustments for: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/>
              <a:t>Undecideds</a:t>
            </a:r>
            <a:endParaRPr lang="en-US" sz="2800" dirty="0"/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Assumption about how “don’t know” answers will vote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4343520"/>
            <a:ext cx="7191142" cy="41847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690688"/>
            <a:ext cx="399424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Demographic regression</a:t>
            </a:r>
          </a:p>
          <a:p>
            <a:r>
              <a:rPr lang="en-US" sz="2800" dirty="0"/>
              <a:t>Use data from other states: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Fit a model with demographics</a:t>
            </a:r>
          </a:p>
          <a:p>
            <a:pPr lvl="1"/>
            <a:r>
              <a:rPr lang="en-US" sz="2000" dirty="0"/>
              <a:t>(ethnicity, age, college degree, income)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is predicted vote in Wisconsin?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Mix the poll outcome with model-based outcome 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4704278"/>
            <a:ext cx="7191142" cy="11688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were the polls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wasn’t all the modeling…..</a:t>
            </a:r>
          </a:p>
          <a:p>
            <a:pPr lvl="1"/>
            <a:r>
              <a:rPr lang="en-US" dirty="0"/>
              <a:t>Polls only: </a:t>
            </a:r>
            <a:r>
              <a:rPr lang="en-US" dirty="0">
                <a:solidFill>
                  <a:srgbClr val="0000FF"/>
                </a:solidFill>
              </a:rPr>
              <a:t> 46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40</a:t>
            </a:r>
            <a:r>
              <a:rPr lang="en-US" dirty="0"/>
              <a:t> – result: </a:t>
            </a:r>
            <a:r>
              <a:rPr lang="en-US" dirty="0">
                <a:solidFill>
                  <a:srgbClr val="0000FF"/>
                </a:solidFill>
              </a:rPr>
              <a:t>46.5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47.2</a:t>
            </a:r>
          </a:p>
          <a:p>
            <a:pPr lvl="1"/>
            <a:r>
              <a:rPr lang="en-US" dirty="0"/>
              <a:t>+ modeling: </a:t>
            </a:r>
            <a:r>
              <a:rPr lang="en-US" dirty="0">
                <a:solidFill>
                  <a:srgbClr val="0000FF"/>
                </a:solidFill>
              </a:rPr>
              <a:t>49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44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AAPOR report (Kennedy et al, 2017) – week 1</a:t>
            </a:r>
          </a:p>
          <a:p>
            <a:r>
              <a:rPr lang="en-US" dirty="0">
                <a:solidFill>
                  <a:srgbClr val="000000"/>
                </a:solidFill>
              </a:rPr>
              <a:t>Shy Trump vote</a:t>
            </a:r>
          </a:p>
          <a:p>
            <a:r>
              <a:rPr lang="en-US" dirty="0">
                <a:solidFill>
                  <a:srgbClr val="000000"/>
                </a:solidFill>
              </a:rPr>
              <a:t>Low turnout</a:t>
            </a:r>
          </a:p>
          <a:p>
            <a:r>
              <a:rPr lang="en-US" dirty="0">
                <a:solidFill>
                  <a:srgbClr val="FF0000"/>
                </a:solidFill>
              </a:rPr>
              <a:t>Late swing to Trump</a:t>
            </a:r>
          </a:p>
          <a:p>
            <a:r>
              <a:rPr lang="en-US" dirty="0">
                <a:solidFill>
                  <a:srgbClr val="FF0000"/>
                </a:solidFill>
              </a:rPr>
              <a:t>Failure to correct for overrepresentation of highly educated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6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were the polls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based estimation depends on quality of model!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 design based, we can estimate error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 model-based -&gt; much more difficult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Why not do design-based inference?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Costs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Time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Problems with coverage, nonresponse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-&gt; still needs modeling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There are too many people who want to do a a poll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100s in Wisconsin alone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9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82F8152-0D74-C24C-B719-829BB56C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416844"/>
            <a:ext cx="5168900" cy="5168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9F48026-323B-3945-8D9E-8BD35F9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rewind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cluster sampling….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B2D218-5C79-CF42-A1E3-BD4B2F9C3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5588" cy="4351338"/>
          </a:xfrm>
        </p:spPr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estimate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number</a:t>
            </a:r>
            <a:r>
              <a:rPr lang="nl-NL" dirty="0"/>
              <a:t> of “Whatsapp </a:t>
            </a:r>
            <a:r>
              <a:rPr lang="nl-NL" dirty="0" err="1"/>
              <a:t>scams</a:t>
            </a:r>
            <a:r>
              <a:rPr lang="nl-NL" dirty="0"/>
              <a:t>” in Germany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5DB5050-FFF3-E34B-84B8-AB629DE20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38" y="2788022"/>
            <a:ext cx="3208170" cy="3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8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 cluster?</a:t>
            </a:r>
          </a:p>
        </p:txBody>
      </p:sp>
      <p:pic>
        <p:nvPicPr>
          <p:cNvPr id="1026" name="Picture 2" descr="fbeeldingsresultaat voor nederland inkomen per geme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40" y="1349839"/>
            <a:ext cx="2685155" cy="285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33" y="2610531"/>
            <a:ext cx="4394417" cy="33009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67807" y="2207419"/>
            <a:ext cx="65596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What size should be a cluster be?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41" y="4111448"/>
            <a:ext cx="2685155" cy="1889303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530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Small Area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890470" y="1921825"/>
            <a:ext cx="79451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Desire for detailed statistics at low geographical level.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Would result in 1000s clusters in Netherlands, even more in Europe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Solution: Small area estimation</a:t>
            </a:r>
          </a:p>
          <a:p>
            <a:pPr marL="685800" lvl="1" indent="-342900">
              <a:buFont typeface="Arial"/>
              <a:buChar char="•"/>
            </a:pPr>
            <a:r>
              <a:rPr lang="en-US" sz="2400" dirty="0"/>
              <a:t>Analogue to coffee machines example</a:t>
            </a:r>
          </a:p>
          <a:p>
            <a:pPr marL="685800" lvl="1" indent="-342900">
              <a:buFont typeface="Arial"/>
              <a:buChar char="•"/>
            </a:pPr>
            <a:r>
              <a:rPr lang="en-US" sz="2400" dirty="0"/>
              <a:t>There are 100s of machines at UU</a:t>
            </a:r>
          </a:p>
          <a:p>
            <a:pPr marL="685800" lvl="1" indent="-342900">
              <a:buFont typeface="Arial"/>
              <a:buChar char="•"/>
            </a:pPr>
            <a:r>
              <a:rPr lang="en-US" sz="2400" dirty="0"/>
              <a:t>Build an elaborate model with many </a:t>
            </a:r>
          </a:p>
          <a:p>
            <a:pPr lvl="1"/>
            <a:r>
              <a:rPr lang="en-US" sz="2400" dirty="0"/>
              <a:t>	auxiliary variables</a:t>
            </a:r>
          </a:p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Predict Y in every cluster by using a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43" y="2819120"/>
            <a:ext cx="4874161" cy="3429509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5724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1" y="2226469"/>
            <a:ext cx="2943437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350" dirty="0"/>
              <a:t>Childhood obesity</a:t>
            </a:r>
          </a:p>
          <a:p>
            <a:pPr marL="0" indent="0">
              <a:buNone/>
            </a:pPr>
            <a:r>
              <a:rPr lang="en-US" sz="1350" dirty="0"/>
              <a:t>Used 91,642 completed interviews from NCSH survey:</a:t>
            </a:r>
          </a:p>
          <a:p>
            <a:r>
              <a:rPr lang="en-US" sz="1350" dirty="0"/>
              <a:t>Model for every county:</a:t>
            </a:r>
          </a:p>
          <a:p>
            <a:r>
              <a:rPr lang="en-US" sz="1350" dirty="0"/>
              <a:t>NSCH child obesity status (yes or no) =  sex + age + race (individual level) </a:t>
            </a:r>
          </a:p>
          <a:p>
            <a:r>
              <a:rPr lang="en-US" sz="1350" dirty="0"/>
              <a:t>+ median household income + lifestyle classifications + urbanization levels (zip-code level) </a:t>
            </a:r>
          </a:p>
          <a:p>
            <a:r>
              <a:rPr lang="en-US" sz="1350" dirty="0"/>
              <a:t>+ median household income + urban-rural (county-level) </a:t>
            </a:r>
          </a:p>
          <a:p>
            <a:r>
              <a:rPr lang="en-US" sz="1350" dirty="0"/>
              <a:t>+ random effects (state- and county-levels)</a:t>
            </a:r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986045"/>
            <a:ext cx="5715000" cy="3752850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2331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week(s)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Next week: class free</a:t>
            </a:r>
          </a:p>
          <a:p>
            <a:pPr lvl="1"/>
            <a:r>
              <a:rPr lang="nl-NL" dirty="0"/>
              <a:t>Finish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exercise</a:t>
            </a:r>
            <a:endParaRPr lang="nl-NL" dirty="0"/>
          </a:p>
          <a:p>
            <a:pPr lvl="1"/>
            <a:r>
              <a:rPr lang="nl-NL" dirty="0"/>
              <a:t>Catch up on reading</a:t>
            </a:r>
          </a:p>
          <a:p>
            <a:r>
              <a:rPr lang="nl-NL" dirty="0"/>
              <a:t>In </a:t>
            </a:r>
            <a:r>
              <a:rPr lang="nl-NL" dirty="0" err="1"/>
              <a:t>two</a:t>
            </a:r>
            <a:r>
              <a:rPr lang="nl-NL" dirty="0"/>
              <a:t> weeks: </a:t>
            </a:r>
            <a:r>
              <a:rPr lang="nl-NL" dirty="0" err="1"/>
              <a:t>nonresponse</a:t>
            </a:r>
            <a:endParaRPr lang="nl-NL" dirty="0"/>
          </a:p>
          <a:p>
            <a:pPr marL="457200" lvl="1" indent="0">
              <a:buNone/>
            </a:pPr>
            <a:r>
              <a:rPr lang="nl-NL" dirty="0"/>
              <a:t>Readings: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articles</a:t>
            </a:r>
            <a:endParaRPr lang="nl-NL" dirty="0"/>
          </a:p>
          <a:p>
            <a:r>
              <a:rPr lang="nl-NL" dirty="0" err="1"/>
              <a:t>During</a:t>
            </a:r>
            <a:r>
              <a:rPr lang="nl-NL" dirty="0"/>
              <a:t> class-free week: </a:t>
            </a:r>
            <a:r>
              <a:rPr lang="nl-NL" dirty="0" err="1"/>
              <a:t>assignment</a:t>
            </a:r>
            <a:r>
              <a:rPr lang="nl-NL" dirty="0"/>
              <a:t> 1 (!)</a:t>
            </a:r>
          </a:p>
        </p:txBody>
      </p:sp>
    </p:spTree>
    <p:extLst>
      <p:ext uri="{BB962C8B-B14F-4D97-AF65-F5344CB8AC3E}">
        <p14:creationId xmlns:p14="http://schemas.microsoft.com/office/powerpoint/2010/main" val="2098679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 slides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right </a:t>
            </a:r>
            <a:r>
              <a:rPr lang="nl-NL" dirty="0" err="1"/>
              <a:t>and</a:t>
            </a:r>
            <a:r>
              <a:rPr lang="nl-NL" dirty="0"/>
              <a:t> wrong?</a:t>
            </a:r>
          </a:p>
        </p:txBody>
      </p:sp>
    </p:spTree>
    <p:extLst>
      <p:ext uri="{BB962C8B-B14F-4D97-AF65-F5344CB8AC3E}">
        <p14:creationId xmlns:p14="http://schemas.microsoft.com/office/powerpoint/2010/main" val="1202275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 sampling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bring student happiness in!</a:t>
            </a:r>
          </a:p>
          <a:p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7187859" y="2274449"/>
            <a:ext cx="42965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Population data:</a:t>
            </a:r>
          </a:p>
          <a:p>
            <a:r>
              <a:rPr lang="en-US" sz="2800" dirty="0"/>
              <a:t>-  N=20000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X = grades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Y = student happiness (also 0-10 scale)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Mean happiness =</a:t>
            </a:r>
            <a:r>
              <a:rPr lang="en-US" sz="2800" dirty="0">
                <a:solidFill>
                  <a:srgbClr val="FF0000"/>
                </a:solidFill>
              </a:rPr>
              <a:t> 5.37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8" y="2303694"/>
            <a:ext cx="6550478" cy="455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314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644"/>
          <a:stretch/>
        </p:blipFill>
        <p:spPr>
          <a:xfrm>
            <a:off x="0" y="1690688"/>
            <a:ext cx="7394950" cy="4738676"/>
          </a:xfrm>
        </p:spPr>
      </p:pic>
      <p:sp>
        <p:nvSpPr>
          <p:cNvPr id="4" name="TextBox 3"/>
          <p:cNvSpPr txBox="1"/>
          <p:nvPr/>
        </p:nvSpPr>
        <p:spPr>
          <a:xfrm>
            <a:off x="7187859" y="2274449"/>
            <a:ext cx="429657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Simple Random Sample 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n=1000</a:t>
            </a:r>
          </a:p>
          <a:p>
            <a:pPr marL="285750" indent="-285750">
              <a:buFontTx/>
              <a:buChar char="-"/>
            </a:pPr>
            <a:r>
              <a:rPr lang="en-US" sz="2800" b="1" dirty="0"/>
              <a:t>Happiness (on X):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Mean = </a:t>
            </a:r>
            <a:r>
              <a:rPr lang="en-US" sz="2800" dirty="0">
                <a:solidFill>
                  <a:srgbClr val="FF0000"/>
                </a:solidFill>
              </a:rPr>
              <a:t>5.32</a:t>
            </a:r>
          </a:p>
          <a:p>
            <a:pPr marL="742950" lvl="1" indent="-285750">
              <a:buFontTx/>
              <a:buChar char="-"/>
            </a:pPr>
            <a:r>
              <a:rPr lang="en-US" sz="2800" dirty="0" err="1"/>
              <a:t>S.e</a:t>
            </a:r>
            <a:r>
              <a:rPr lang="en-US" sz="2800" dirty="0"/>
              <a:t> = .05477</a:t>
            </a:r>
          </a:p>
          <a:p>
            <a:pPr marL="742950" lvl="1" indent="-285750">
              <a:buFontTx/>
              <a:buChar char="-"/>
            </a:pPr>
            <a:endParaRPr lang="en-US" sz="2800" dirty="0"/>
          </a:p>
          <a:p>
            <a:pPr marL="742950" lvl="1" indent="-285750">
              <a:buFontTx/>
              <a:buChar char="-"/>
            </a:pPr>
            <a:r>
              <a:rPr lang="en-US" sz="2800" dirty="0"/>
              <a:t>CI: </a:t>
            </a:r>
            <a:r>
              <a:rPr lang="en-US" sz="2800" dirty="0">
                <a:solidFill>
                  <a:srgbClr val="FF0000"/>
                </a:solidFill>
              </a:rPr>
              <a:t>[5.21; 5.43]</a:t>
            </a:r>
            <a:endParaRPr lang="nl-NL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23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estimation under SRS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4990" y="1690688"/>
            <a:ext cx="468701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Svyratio</a:t>
            </a:r>
            <a:r>
              <a:rPr lang="en-US" dirty="0"/>
              <a:t>(~happiness, ~grades, design = </a:t>
            </a:r>
            <a:r>
              <a:rPr lang="en-US" dirty="0" err="1"/>
              <a:t>ratio.design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00"/>
                </a:solidFill>
              </a:rPr>
              <a:t>B= .8231</a:t>
            </a:r>
          </a:p>
          <a:p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.0024</a:t>
            </a:r>
          </a:p>
          <a:p>
            <a:r>
              <a:rPr lang="en-US" dirty="0">
                <a:solidFill>
                  <a:srgbClr val="000000"/>
                </a:solidFill>
              </a:rPr>
              <a:t>Predicted mean= 5.34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Or: summary(lm(happiness~0+grades,data=</a:t>
            </a:r>
            <a:r>
              <a:rPr lang="en-US" dirty="0" err="1"/>
              <a:t>gradesrs</a:t>
            </a:r>
            <a:r>
              <a:rPr lang="en-US" dirty="0"/>
              <a:t>, subset=(V4==1))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Mean(</a:t>
            </a:r>
            <a:r>
              <a:rPr lang="en-US" dirty="0" err="1">
                <a:solidFill>
                  <a:srgbClr val="FF0000"/>
                </a:solidFill>
              </a:rPr>
              <a:t>data$fittedvalues</a:t>
            </a:r>
            <a:r>
              <a:rPr lang="en-US" dirty="0">
                <a:solidFill>
                  <a:srgbClr val="FF0000"/>
                </a:solidFill>
              </a:rPr>
              <a:t> )</a:t>
            </a:r>
          </a:p>
          <a:p>
            <a:r>
              <a:rPr lang="en-US" dirty="0"/>
              <a:t>B = .83</a:t>
            </a:r>
          </a:p>
          <a:p>
            <a:r>
              <a:rPr lang="en-US" dirty="0" err="1"/>
              <a:t>s.e.</a:t>
            </a:r>
            <a:r>
              <a:rPr lang="en-US" dirty="0"/>
              <a:t> =.0036</a:t>
            </a:r>
          </a:p>
          <a:p>
            <a:r>
              <a:rPr lang="en-US" dirty="0"/>
              <a:t>Predicted mean = 5.42</a:t>
            </a:r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049103"/>
            <a:ext cx="7447840" cy="48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2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Oversample students who get good grades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8" r="27132"/>
          <a:stretch/>
        </p:blipFill>
        <p:spPr>
          <a:xfrm>
            <a:off x="-894827" y="1443967"/>
            <a:ext cx="7389529" cy="541403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45" y="1444333"/>
            <a:ext cx="5668694" cy="52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0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Oversampling students with good 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8664" y="1399739"/>
            <a:ext cx="5053336" cy="4777224"/>
          </a:xfrm>
        </p:spPr>
        <p:txBody>
          <a:bodyPr>
            <a:normAutofit/>
          </a:bodyPr>
          <a:lstStyle/>
          <a:p>
            <a:r>
              <a:rPr lang="en-US" dirty="0"/>
              <a:t>Design based:</a:t>
            </a:r>
          </a:p>
          <a:p>
            <a:pPr lvl="1"/>
            <a:r>
              <a:rPr lang="en-US" dirty="0"/>
              <a:t>Mean = 5.33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.0337</a:t>
            </a:r>
          </a:p>
          <a:p>
            <a:r>
              <a:rPr lang="en-US" dirty="0"/>
              <a:t>Ratio estimation</a:t>
            </a:r>
          </a:p>
          <a:p>
            <a:pPr lvl="1"/>
            <a:r>
              <a:rPr lang="en-US" dirty="0"/>
              <a:t>B=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.0026</a:t>
            </a:r>
          </a:p>
          <a:p>
            <a:pPr lvl="1"/>
            <a:r>
              <a:rPr lang="en-US" dirty="0"/>
              <a:t>Mean= </a:t>
            </a:r>
            <a:r>
              <a:rPr lang="en-US" dirty="0">
                <a:solidFill>
                  <a:srgbClr val="FF0000"/>
                </a:solidFill>
              </a:rPr>
              <a:t>5.335</a:t>
            </a:r>
          </a:p>
          <a:p>
            <a:r>
              <a:rPr lang="en-US" dirty="0"/>
              <a:t>Regression estimation</a:t>
            </a:r>
          </a:p>
          <a:p>
            <a:pPr lvl="1"/>
            <a:r>
              <a:rPr lang="en-US" dirty="0"/>
              <a:t>B = </a:t>
            </a:r>
            <a:r>
              <a:rPr lang="en-US" dirty="0">
                <a:solidFill>
                  <a:srgbClr val="FF0000"/>
                </a:solidFill>
              </a:rPr>
              <a:t>.83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</a:t>
            </a:r>
            <a:r>
              <a:rPr lang="en-US" dirty="0">
                <a:solidFill>
                  <a:srgbClr val="FF0000"/>
                </a:solidFill>
              </a:rPr>
              <a:t>0036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Mean=</a:t>
            </a:r>
            <a:r>
              <a:rPr lang="en-US" dirty="0">
                <a:solidFill>
                  <a:srgbClr val="FF0000"/>
                </a:solidFill>
              </a:rPr>
              <a:t>5.45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1" y="1399739"/>
            <a:ext cx="7025143" cy="545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4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BB88FC-DBDC-B94F-A0EE-694E972A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Cluster sampling in Germany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EDB9C2-D8FD-B54C-946A-E7D80DB1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411 </a:t>
            </a:r>
            <a:r>
              <a:rPr lang="nl-NL" dirty="0" err="1"/>
              <a:t>Kreise</a:t>
            </a:r>
            <a:r>
              <a:rPr lang="nl-NL" dirty="0"/>
              <a:t> (in 2022)</a:t>
            </a:r>
          </a:p>
          <a:p>
            <a:r>
              <a:rPr lang="nl-NL" dirty="0"/>
              <a:t>Sampling frames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at level of </a:t>
            </a:r>
            <a:r>
              <a:rPr lang="nl-NL" dirty="0" err="1"/>
              <a:t>Kreise</a:t>
            </a:r>
            <a:endParaRPr lang="nl-NL" dirty="0"/>
          </a:p>
          <a:p>
            <a:r>
              <a:rPr lang="nl-NL" dirty="0"/>
              <a:t>Select k clusters (50)</a:t>
            </a:r>
          </a:p>
          <a:p>
            <a:pPr lvl="1"/>
            <a:r>
              <a:rPr lang="nl-NL" dirty="0" err="1"/>
              <a:t>Stratify</a:t>
            </a:r>
            <a:r>
              <a:rPr lang="nl-NL" dirty="0"/>
              <a:t>? </a:t>
            </a:r>
          </a:p>
          <a:p>
            <a:r>
              <a:rPr lang="nl-NL" dirty="0"/>
              <a:t>Select </a:t>
            </a:r>
            <a:r>
              <a:rPr lang="nl-NL" dirty="0" err="1"/>
              <a:t>households</a:t>
            </a:r>
            <a:r>
              <a:rPr lang="nl-NL" dirty="0"/>
              <a:t> in clusters</a:t>
            </a:r>
          </a:p>
          <a:p>
            <a:pPr lvl="1"/>
            <a:r>
              <a:rPr lang="nl-NL" dirty="0" err="1"/>
              <a:t>Size</a:t>
            </a:r>
            <a:r>
              <a:rPr lang="nl-NL" dirty="0"/>
              <a:t>=1500 per cluster</a:t>
            </a:r>
          </a:p>
          <a:p>
            <a:endParaRPr lang="nl-NL" dirty="0"/>
          </a:p>
          <a:p>
            <a:r>
              <a:rPr lang="nl-NL" dirty="0" err="1"/>
              <a:t>Two</a:t>
            </a:r>
            <a:r>
              <a:rPr lang="nl-NL" dirty="0"/>
              <a:t>-stage cluster samples</a:t>
            </a:r>
          </a:p>
          <a:p>
            <a:r>
              <a:rPr lang="nl-NL" dirty="0" err="1"/>
              <a:t>Can</a:t>
            </a:r>
            <a:r>
              <a:rPr lang="nl-NL" dirty="0"/>
              <a:t> we do </a:t>
            </a:r>
            <a:r>
              <a:rPr lang="nl-NL" dirty="0" err="1"/>
              <a:t>better</a:t>
            </a:r>
            <a:r>
              <a:rPr lang="nl-NL" dirty="0"/>
              <a:t>?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3F5E479-DC13-F342-8214-CFA674C5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244" y="2796988"/>
            <a:ext cx="3788756" cy="37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3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 – extreme cases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" r="31649" b="-5421"/>
          <a:stretch/>
        </p:blipFill>
        <p:spPr>
          <a:xfrm>
            <a:off x="0" y="1633514"/>
            <a:ext cx="6162751" cy="522448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751" y="1633514"/>
            <a:ext cx="5578232" cy="46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59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 –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" r="31649" b="-5421"/>
          <a:stretch/>
        </p:blipFill>
        <p:spPr>
          <a:xfrm>
            <a:off x="0" y="1633514"/>
            <a:ext cx="6162751" cy="522448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00464" y="1690688"/>
            <a:ext cx="5053336" cy="477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Regression model: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Happiness &lt;- grades + </a:t>
            </a:r>
            <a:r>
              <a:rPr lang="en-US" dirty="0" err="1">
                <a:solidFill>
                  <a:srgbClr val="FF0000"/>
                </a:solidFill>
              </a:rPr>
              <a:t>programme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(+ age, gender, etc.)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1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2115" y="1825625"/>
            <a:ext cx="524988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Design based</a:t>
            </a:r>
          </a:p>
          <a:p>
            <a:pPr lvl="1"/>
            <a:r>
              <a:rPr lang="en-US" dirty="0"/>
              <a:t>Mean = 5.33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.0335</a:t>
            </a:r>
          </a:p>
          <a:p>
            <a:r>
              <a:rPr lang="en-US" dirty="0"/>
              <a:t>Ratio estimation</a:t>
            </a:r>
          </a:p>
          <a:p>
            <a:pPr lvl="1"/>
            <a:r>
              <a:rPr lang="en-US" dirty="0"/>
              <a:t>B=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.0026</a:t>
            </a:r>
          </a:p>
          <a:p>
            <a:pPr lvl="1"/>
            <a:r>
              <a:rPr lang="en-US" dirty="0"/>
              <a:t>Mean= </a:t>
            </a:r>
            <a:r>
              <a:rPr lang="en-US" dirty="0">
                <a:solidFill>
                  <a:srgbClr val="FF0000"/>
                </a:solidFill>
              </a:rPr>
              <a:t>5.33</a:t>
            </a:r>
          </a:p>
          <a:p>
            <a:r>
              <a:rPr lang="en-US" dirty="0"/>
              <a:t>Regression estimation</a:t>
            </a:r>
          </a:p>
          <a:p>
            <a:pPr lvl="1"/>
            <a:r>
              <a:rPr lang="en-US" dirty="0"/>
              <a:t>B = 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</a:t>
            </a:r>
            <a:r>
              <a:rPr lang="en-US" dirty="0">
                <a:solidFill>
                  <a:srgbClr val="FF0000"/>
                </a:solidFill>
              </a:rPr>
              <a:t>0027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Mean=</a:t>
            </a:r>
            <a:r>
              <a:rPr lang="en-US" dirty="0">
                <a:solidFill>
                  <a:srgbClr val="FF0000"/>
                </a:solidFill>
              </a:rPr>
              <a:t>6.28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45420"/>
            <a:ext cx="6552433" cy="52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43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works?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205781"/>
              </p:ext>
            </p:extLst>
          </p:nvPr>
        </p:nvGraphicFramePr>
        <p:xfrm>
          <a:off x="838199" y="1580310"/>
          <a:ext cx="10852265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r>
                        <a:rPr lang="en-US" baseline="0" dirty="0"/>
                        <a:t> of 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square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Design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.05 = .0525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 .03= .0353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 + .03 = .0351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Ratio-estimation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.0027  =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.0036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.0026 =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.0037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035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.0026 = 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Regression 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.0036 = .0061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.08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.0027=</a:t>
                      </a:r>
                      <a:r>
                        <a:rPr lang="en-US" baseline="0" dirty="0"/>
                        <a:t> .0091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.93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+ .0036 = .8685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52556" y="6365670"/>
            <a:ext cx="868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 Population mean = 5.37. MSE = bias + se</a:t>
            </a:r>
            <a:r>
              <a:rPr lang="en-US" baseline="30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9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EC215-7703-FA4F-AFF1-2FA814DD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Size</a:t>
            </a:r>
            <a:r>
              <a:rPr lang="nl-NL" dirty="0"/>
              <a:t> of clusters is </a:t>
            </a:r>
            <a:r>
              <a:rPr lang="nl-NL" dirty="0" err="1"/>
              <a:t>known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B8DDF845-BC9E-004B-95B8-319E2F54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1178"/>
            <a:ext cx="7956176" cy="5296148"/>
          </a:xfr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22D1FCC0-DCB0-8042-9E4A-268C6633D454}"/>
              </a:ext>
            </a:extLst>
          </p:cNvPr>
          <p:cNvSpPr/>
          <p:nvPr/>
        </p:nvSpPr>
        <p:spPr>
          <a:xfrm>
            <a:off x="6974541" y="1075764"/>
            <a:ext cx="950259" cy="580016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982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096B8-2C0D-074E-BBAC-32B60380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 at </a:t>
            </a:r>
            <a:r>
              <a:rPr lang="nl-NL" dirty="0" err="1"/>
              <a:t>individual</a:t>
            </a:r>
            <a:r>
              <a:rPr lang="nl-NL" dirty="0"/>
              <a:t> cluster level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105428-6BD2-B84B-AB42-A9CCC2F7B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703424" cy="4351338"/>
          </a:xfrm>
        </p:spPr>
        <p:txBody>
          <a:bodyPr>
            <a:normAutofit/>
          </a:bodyPr>
          <a:lstStyle/>
          <a:p>
            <a:r>
              <a:rPr lang="nl-NL" dirty="0" err="1"/>
              <a:t>Imagine</a:t>
            </a:r>
            <a:r>
              <a:rPr lang="nl-NL" dirty="0"/>
              <a:t> we select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Aachen as </a:t>
            </a:r>
            <a:r>
              <a:rPr lang="nl-NL" dirty="0" err="1"/>
              <a:t>one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We draw </a:t>
            </a:r>
            <a:r>
              <a:rPr lang="nl-NL" dirty="0" err="1"/>
              <a:t>an</a:t>
            </a:r>
            <a:r>
              <a:rPr lang="nl-NL" dirty="0"/>
              <a:t> SRS of 2.000 </a:t>
            </a:r>
            <a:r>
              <a:rPr lang="nl-NL" dirty="0" err="1"/>
              <a:t>households</a:t>
            </a:r>
            <a:endParaRPr lang="nl-NL" dirty="0"/>
          </a:p>
          <a:p>
            <a:pPr lvl="1"/>
            <a:r>
              <a:rPr lang="nl-NL" dirty="0" err="1"/>
              <a:t>Conduct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survey: 1.000 </a:t>
            </a:r>
            <a:r>
              <a:rPr lang="nl-NL" dirty="0" err="1"/>
              <a:t>households</a:t>
            </a:r>
            <a:r>
              <a:rPr lang="nl-NL" dirty="0"/>
              <a:t> </a:t>
            </a:r>
            <a:r>
              <a:rPr lang="nl-NL" dirty="0" err="1"/>
              <a:t>participate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12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victim</a:t>
            </a:r>
            <a:r>
              <a:rPr lang="nl-NL" dirty="0"/>
              <a:t> of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last </a:t>
            </a:r>
            <a:r>
              <a:rPr lang="nl-NL" dirty="0" err="1"/>
              <a:t>year</a:t>
            </a:r>
            <a:endParaRPr lang="nl-NL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frauds</a:t>
            </a:r>
            <a:r>
              <a:rPr lang="nl-NL" dirty="0"/>
              <a:t> in Aachen?</a:t>
            </a:r>
          </a:p>
          <a:p>
            <a:pPr lvl="1"/>
            <a:endParaRPr lang="nl-NL" dirty="0"/>
          </a:p>
          <a:p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individuals</a:t>
            </a:r>
            <a:r>
              <a:rPr lang="nl-NL" dirty="0"/>
              <a:t> in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households</a:t>
            </a:r>
            <a:r>
              <a:rPr lang="nl-NL" dirty="0"/>
              <a:t>: 2123</a:t>
            </a:r>
          </a:p>
          <a:p>
            <a:pPr lvl="1"/>
            <a:r>
              <a:rPr lang="nl-NL" dirty="0"/>
              <a:t>12/2123 </a:t>
            </a:r>
            <a:r>
              <a:rPr lang="nl-NL" dirty="0">
                <a:solidFill>
                  <a:srgbClr val="FF0000"/>
                </a:solidFill>
              </a:rPr>
              <a:t>=  .56% </a:t>
            </a:r>
            <a:r>
              <a:rPr lang="nl-NL" dirty="0"/>
              <a:t>of </a:t>
            </a:r>
            <a:r>
              <a:rPr lang="nl-NL" dirty="0" err="1"/>
              <a:t>individuals</a:t>
            </a:r>
            <a:r>
              <a:rPr lang="nl-NL" dirty="0"/>
              <a:t> </a:t>
            </a:r>
            <a:r>
              <a:rPr lang="nl-NL" dirty="0" err="1"/>
              <a:t>experiences</a:t>
            </a:r>
            <a:r>
              <a:rPr lang="nl-NL" dirty="0"/>
              <a:t> Whatsapp </a:t>
            </a:r>
            <a:r>
              <a:rPr lang="nl-NL" dirty="0" err="1"/>
              <a:t>fraud</a:t>
            </a:r>
            <a:endParaRPr lang="nl-NL" dirty="0"/>
          </a:p>
          <a:p>
            <a:r>
              <a:rPr lang="nl-NL" dirty="0" err="1"/>
              <a:t>Number</a:t>
            </a:r>
            <a:r>
              <a:rPr lang="nl-NL" dirty="0"/>
              <a:t> of whatsapp </a:t>
            </a:r>
            <a:r>
              <a:rPr lang="nl-NL" dirty="0" err="1"/>
              <a:t>fraud</a:t>
            </a:r>
            <a:r>
              <a:rPr lang="nl-NL" dirty="0"/>
              <a:t> in </a:t>
            </a:r>
            <a:r>
              <a:rPr lang="nl-NL" dirty="0" err="1"/>
              <a:t>AAchen</a:t>
            </a:r>
            <a:r>
              <a:rPr lang="nl-NL" dirty="0"/>
              <a:t>= .0056 * 249070 = </a:t>
            </a:r>
            <a:r>
              <a:rPr lang="nl-NL" dirty="0">
                <a:solidFill>
                  <a:srgbClr val="FF0000"/>
                </a:solidFill>
              </a:rPr>
              <a:t>1394</a:t>
            </a:r>
          </a:p>
        </p:txBody>
      </p:sp>
      <p:pic>
        <p:nvPicPr>
          <p:cNvPr id="4" name="Tijdelijke aanduiding voor inhoud 5">
            <a:extLst>
              <a:ext uri="{FF2B5EF4-FFF2-40B4-BE49-F238E27FC236}">
                <a16:creationId xmlns:a16="http://schemas.microsoft.com/office/drawing/2014/main" id="{E33AF741-D00C-E04E-BD41-DE3F23759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" t="8436" r="1549" b="82652"/>
          <a:stretch/>
        </p:blipFill>
        <p:spPr>
          <a:xfrm>
            <a:off x="258352" y="5816963"/>
            <a:ext cx="11844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FD93ACE-0CDF-F788-E627-4522E8B50B7B}"/>
              </a:ext>
            </a:extLst>
          </p:cNvPr>
          <p:cNvSpPr/>
          <p:nvPr/>
        </p:nvSpPr>
        <p:spPr>
          <a:xfrm>
            <a:off x="9710109" y="5758249"/>
            <a:ext cx="1318054" cy="7787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971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B5A68FF-75F5-BF49-B99C-087D2BD2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46" y="1027906"/>
            <a:ext cx="4202025" cy="51029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FC4555-A1BA-1946-AEEB-516F7F30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 at </a:t>
            </a:r>
            <a:r>
              <a:rPr lang="nl-NL" dirty="0" err="1"/>
              <a:t>population</a:t>
            </a:r>
            <a:r>
              <a:rPr lang="nl-NL" dirty="0"/>
              <a:t> level</a:t>
            </a: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14089528-B1CE-D745-B5B7-53387BA605BF}"/>
              </a:ext>
            </a:extLst>
          </p:cNvPr>
          <p:cNvSpPr/>
          <p:nvPr/>
        </p:nvSpPr>
        <p:spPr>
          <a:xfrm>
            <a:off x="2429436" y="4374776"/>
            <a:ext cx="108472" cy="1165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425156-94A8-7541-8C86-D6CDAB4AD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830" y="12967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Aachen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2D12DE0B-EB94-AE41-AEFF-4B1E96DB4922}"/>
              </a:ext>
            </a:extLst>
          </p:cNvPr>
          <p:cNvCxnSpPr>
            <a:cxnSpLocks/>
          </p:cNvCxnSpPr>
          <p:nvPr/>
        </p:nvCxnSpPr>
        <p:spPr>
          <a:xfrm flipH="1">
            <a:off x="2348753" y="1766047"/>
            <a:ext cx="80683" cy="252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4A01DA5A-C0AC-6C47-8BC6-F8149F8B2A4E}"/>
              </a:ext>
            </a:extLst>
          </p:cNvPr>
          <p:cNvSpPr txBox="1"/>
          <p:nvPr/>
        </p:nvSpPr>
        <p:spPr>
          <a:xfrm>
            <a:off x="5434671" y="1789766"/>
            <a:ext cx="61587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err="1"/>
              <a:t>Mean</a:t>
            </a:r>
            <a:r>
              <a:rPr lang="nl-NL" sz="3200" dirty="0"/>
              <a:t> pop </a:t>
            </a:r>
            <a:r>
              <a:rPr lang="nl-NL" sz="3200" dirty="0" err="1"/>
              <a:t>size</a:t>
            </a:r>
            <a:r>
              <a:rPr lang="nl-NL" sz="3200" dirty="0"/>
              <a:t> of cluster = 235509</a:t>
            </a:r>
          </a:p>
          <a:p>
            <a:r>
              <a:rPr lang="nl-NL" sz="3200" dirty="0" err="1"/>
              <a:t>Mean</a:t>
            </a:r>
            <a:r>
              <a:rPr lang="nl-NL" sz="3200" dirty="0"/>
              <a:t> </a:t>
            </a:r>
            <a:r>
              <a:rPr lang="nl-NL" sz="3200" dirty="0" err="1"/>
              <a:t>whatsapp</a:t>
            </a:r>
            <a:r>
              <a:rPr lang="nl-NL" sz="3200" dirty="0"/>
              <a:t> </a:t>
            </a:r>
            <a:r>
              <a:rPr lang="nl-NL" sz="3200" dirty="0" err="1"/>
              <a:t>fraud</a:t>
            </a:r>
            <a:r>
              <a:rPr lang="nl-NL" sz="3200" dirty="0"/>
              <a:t> = 1307</a:t>
            </a:r>
          </a:p>
          <a:p>
            <a:endParaRPr lang="nl-NL" sz="3200" dirty="0"/>
          </a:p>
          <a:p>
            <a:r>
              <a:rPr lang="nl-NL" sz="3200" dirty="0"/>
              <a:t>Ratio = 180/ 1</a:t>
            </a:r>
          </a:p>
          <a:p>
            <a:endParaRPr lang="nl-NL" sz="3200" dirty="0"/>
          </a:p>
          <a:p>
            <a:r>
              <a:rPr lang="nl-NL" sz="3200" dirty="0"/>
              <a:t>Or .00555 of </a:t>
            </a:r>
            <a:r>
              <a:rPr lang="nl-NL" sz="3200" dirty="0" err="1"/>
              <a:t>population</a:t>
            </a:r>
            <a:endParaRPr lang="nl-NL" sz="3200" dirty="0"/>
          </a:p>
          <a:p>
            <a:endParaRPr lang="nl-NL" sz="3200" dirty="0"/>
          </a:p>
          <a:p>
            <a:r>
              <a:rPr lang="nl-NL" sz="3200" dirty="0">
                <a:solidFill>
                  <a:srgbClr val="FF0000"/>
                </a:solidFill>
              </a:rPr>
              <a:t>Germany: </a:t>
            </a:r>
            <a:r>
              <a:rPr lang="nl-NL" sz="3200" dirty="0" err="1"/>
              <a:t>population</a:t>
            </a:r>
            <a:r>
              <a:rPr lang="nl-NL" sz="3200" dirty="0"/>
              <a:t> is 83 </a:t>
            </a:r>
            <a:r>
              <a:rPr lang="nl-NL" sz="3200" dirty="0" err="1"/>
              <a:t>Million</a:t>
            </a:r>
            <a:endParaRPr lang="nl-NL" sz="3200" dirty="0"/>
          </a:p>
          <a:p>
            <a:r>
              <a:rPr lang="nl-NL" sz="3200" dirty="0" err="1"/>
              <a:t>Whatapp</a:t>
            </a:r>
            <a:r>
              <a:rPr lang="nl-NL" sz="3200" dirty="0"/>
              <a:t> </a:t>
            </a:r>
            <a:r>
              <a:rPr lang="nl-NL" sz="3200" dirty="0" err="1"/>
              <a:t>fraud</a:t>
            </a:r>
            <a:r>
              <a:rPr lang="nl-NL" sz="3200" dirty="0"/>
              <a:t> is 83M/180 = </a:t>
            </a:r>
            <a:r>
              <a:rPr lang="nl-NL" sz="3200" dirty="0">
                <a:solidFill>
                  <a:srgbClr val="FF0000"/>
                </a:solidFill>
              </a:rPr>
              <a:t>461k</a:t>
            </a:r>
          </a:p>
        </p:txBody>
      </p:sp>
    </p:spTree>
    <p:extLst>
      <p:ext uri="{BB962C8B-B14F-4D97-AF65-F5344CB8AC3E}">
        <p14:creationId xmlns:p14="http://schemas.microsoft.com/office/powerpoint/2010/main" val="135376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know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size</a:t>
            </a:r>
            <a:r>
              <a:rPr lang="nl-NL" dirty="0"/>
              <a:t> of </a:t>
            </a:r>
            <a:r>
              <a:rPr lang="nl-NL" dirty="0" err="1"/>
              <a:t>each</a:t>
            </a:r>
            <a:r>
              <a:rPr lang="nl-NL" dirty="0"/>
              <a:t> farm in </a:t>
            </a:r>
            <a:r>
              <a:rPr lang="nl-NL" dirty="0" err="1"/>
              <a:t>the</a:t>
            </a:r>
            <a:r>
              <a:rPr lang="nl-NL" dirty="0"/>
              <a:t> USA</a:t>
            </a:r>
          </a:p>
          <a:p>
            <a:pPr lvl="2"/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endParaRPr lang="nl-NL" baseline="-25000" dirty="0"/>
          </a:p>
          <a:p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sample: </a:t>
            </a:r>
          </a:p>
          <a:p>
            <a:pPr lvl="1"/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crops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produce</a:t>
            </a:r>
          </a:p>
          <a:p>
            <a:pPr lvl="1"/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yield</a:t>
            </a:r>
            <a:r>
              <a:rPr lang="nl-NL" dirty="0"/>
              <a:t> per acre (or 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)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USA </a:t>
            </a:r>
            <a:r>
              <a:rPr lang="nl-NL" dirty="0" err="1"/>
              <a:t>wheat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= </a:t>
            </a:r>
            <a:r>
              <a:rPr lang="nl-NL" dirty="0" err="1"/>
              <a:t>wheat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per acre * </a:t>
            </a:r>
            <a:r>
              <a:rPr lang="nl-NL" dirty="0" err="1"/>
              <a:t>total</a:t>
            </a:r>
            <a:r>
              <a:rPr lang="nl-NL" dirty="0"/>
              <a:t> # acres of </a:t>
            </a:r>
            <a:r>
              <a:rPr lang="nl-NL" dirty="0" err="1"/>
              <a:t>wheat</a:t>
            </a:r>
            <a:endParaRPr lang="nl-NL" baseline="-25000" dirty="0"/>
          </a:p>
        </p:txBody>
      </p:sp>
      <p:sp>
        <p:nvSpPr>
          <p:cNvPr id="4" name="Tekstvak 3"/>
          <p:cNvSpPr txBox="1"/>
          <p:nvPr/>
        </p:nvSpPr>
        <p:spPr>
          <a:xfrm>
            <a:off x="5860111" y="2234316"/>
            <a:ext cx="44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Auxiliary</a:t>
            </a:r>
            <a:r>
              <a:rPr lang="nl-NL" dirty="0">
                <a:solidFill>
                  <a:srgbClr val="FF0000"/>
                </a:solidFill>
              </a:rPr>
              <a:t> information at level of farm</a:t>
            </a:r>
          </a:p>
        </p:txBody>
      </p:sp>
    </p:spTree>
    <p:extLst>
      <p:ext uri="{BB962C8B-B14F-4D97-AF65-F5344CB8AC3E}">
        <p14:creationId xmlns:p14="http://schemas.microsoft.com/office/powerpoint/2010/main" val="63754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know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How </a:t>
            </a:r>
            <a:r>
              <a:rPr lang="nl-NL" dirty="0" err="1"/>
              <a:t>many</a:t>
            </a:r>
            <a:r>
              <a:rPr lang="nl-NL" dirty="0"/>
              <a:t> schools </a:t>
            </a:r>
            <a:r>
              <a:rPr lang="nl-NL" dirty="0" err="1"/>
              <a:t>there</a:t>
            </a:r>
            <a:r>
              <a:rPr lang="nl-NL" dirty="0"/>
              <a:t> are: # schools</a:t>
            </a:r>
          </a:p>
          <a:p>
            <a:pPr lvl="2"/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(no. of clusters)</a:t>
            </a:r>
          </a:p>
          <a:p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sample: 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children</a:t>
            </a:r>
            <a:r>
              <a:rPr lang="nl-NL" dirty="0"/>
              <a:t> per school: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endParaRPr lang="nl-NL" baseline="-25000" dirty="0"/>
          </a:p>
          <a:p>
            <a:pPr lvl="1"/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proportion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reading </a:t>
            </a:r>
            <a:r>
              <a:rPr lang="nl-NL" dirty="0" err="1"/>
              <a:t>problems</a:t>
            </a:r>
            <a:r>
              <a:rPr lang="nl-NL" dirty="0"/>
              <a:t>: p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Total # </a:t>
            </a:r>
            <a:r>
              <a:rPr lang="nl-NL" dirty="0" err="1"/>
              <a:t>children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diff</a:t>
            </a:r>
            <a:r>
              <a:rPr lang="nl-NL" dirty="0"/>
              <a:t> = 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*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* </a:t>
            </a:r>
            <a:r>
              <a:rPr lang="nl-NL" dirty="0" err="1"/>
              <a:t>p</a:t>
            </a:r>
            <a:r>
              <a:rPr lang="nl-NL" baseline="-25000" dirty="0" err="1"/>
              <a:t>children</a:t>
            </a:r>
            <a:r>
              <a:rPr lang="nl-NL" baseline="-25000" dirty="0"/>
              <a:t> </a:t>
            </a:r>
            <a:r>
              <a:rPr lang="nl-NL" baseline="-25000" dirty="0" err="1"/>
              <a:t>with</a:t>
            </a:r>
            <a:r>
              <a:rPr lang="nl-NL" baseline="-25000" dirty="0"/>
              <a:t> reading </a:t>
            </a:r>
            <a:r>
              <a:rPr lang="nl-NL" baseline="-25000" dirty="0" err="1"/>
              <a:t>problems</a:t>
            </a:r>
            <a:r>
              <a:rPr lang="nl-NL" baseline="-25000" dirty="0"/>
              <a:t> or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6798365" y="2250219"/>
            <a:ext cx="44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Auxiliary</a:t>
            </a:r>
            <a:r>
              <a:rPr lang="nl-NL" dirty="0">
                <a:solidFill>
                  <a:srgbClr val="FF0000"/>
                </a:solidFill>
              </a:rPr>
              <a:t> information at level of cluster</a:t>
            </a:r>
          </a:p>
        </p:txBody>
      </p:sp>
    </p:spTree>
    <p:extLst>
      <p:ext uri="{BB962C8B-B14F-4D97-AF65-F5344CB8AC3E}">
        <p14:creationId xmlns:p14="http://schemas.microsoft.com/office/powerpoint/2010/main" val="18084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2005</Words>
  <Application>Microsoft Office PowerPoint</Application>
  <PresentationFormat>Widescreen</PresentationFormat>
  <Paragraphs>373</Paragraphs>
  <Slides>43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Office-thema</vt:lpstr>
      <vt:lpstr>Equation</vt:lpstr>
      <vt:lpstr>Survey data analysis week 6 “ratio and regression estimation”</vt:lpstr>
      <vt:lpstr>Today</vt:lpstr>
      <vt:lpstr>First rewind to cluster sampling….</vt:lpstr>
      <vt:lpstr>Cluster sampling in Germany</vt:lpstr>
      <vt:lpstr>Size of clusters is known</vt:lpstr>
      <vt:lpstr>Estimate at individual cluster level</vt:lpstr>
      <vt:lpstr>Estimate at population level</vt:lpstr>
      <vt:lpstr>Why ratio estimation?</vt:lpstr>
      <vt:lpstr>Why ratio estimation?</vt:lpstr>
      <vt:lpstr>Why so often in cluster samples?</vt:lpstr>
      <vt:lpstr>Class exercise 1</vt:lpstr>
      <vt:lpstr>What is great in ratio estimation</vt:lpstr>
      <vt:lpstr>What more is there?</vt:lpstr>
      <vt:lpstr>What is a problem in ratio estimation</vt:lpstr>
      <vt:lpstr>What about making the model more complex?</vt:lpstr>
      <vt:lpstr>Model-based estimation</vt:lpstr>
      <vt:lpstr>Class exercise 2</vt:lpstr>
      <vt:lpstr>Design-based versus model-based</vt:lpstr>
      <vt:lpstr>When ratio vs. regression?</vt:lpstr>
      <vt:lpstr>Implicationss of going model-based</vt:lpstr>
      <vt:lpstr>Model-based inference – an example</vt:lpstr>
      <vt:lpstr>Wisconsin – election outcome 2016</vt:lpstr>
      <vt:lpstr>Model-based inference – an example</vt:lpstr>
      <vt:lpstr>How does political polling in the USA work? </vt:lpstr>
      <vt:lpstr>But forecasters do not stop there…</vt:lpstr>
      <vt:lpstr>But forecasters do not stop there…</vt:lpstr>
      <vt:lpstr>But forecasters do not stop there…</vt:lpstr>
      <vt:lpstr>Why were the polls wrong?</vt:lpstr>
      <vt:lpstr>Why were the polls wrong?</vt:lpstr>
      <vt:lpstr>What is a cluster?</vt:lpstr>
      <vt:lpstr>Small Area Estimation</vt:lpstr>
      <vt:lpstr>Example </vt:lpstr>
      <vt:lpstr>Next week(s)</vt:lpstr>
      <vt:lpstr>Extra slides</vt:lpstr>
      <vt:lpstr>Model based sampling</vt:lpstr>
      <vt:lpstr>Simple Random Sampling</vt:lpstr>
      <vt:lpstr>Ratio estimation under SRS</vt:lpstr>
      <vt:lpstr>Oversample students who get good grades</vt:lpstr>
      <vt:lpstr>Oversampling students with good grades</vt:lpstr>
      <vt:lpstr>Truly model based – extreme cases</vt:lpstr>
      <vt:lpstr>Truly model based – regression</vt:lpstr>
      <vt:lpstr>Truly model based</vt:lpstr>
      <vt:lpstr>What works?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marleen birkhoff</dc:creator>
  <cp:lastModifiedBy>Lugtig, P.J. (Peter)</cp:lastModifiedBy>
  <cp:revision>142</cp:revision>
  <cp:lastPrinted>2020-10-12T07:20:32Z</cp:lastPrinted>
  <dcterms:created xsi:type="dcterms:W3CDTF">2017-10-20T08:06:05Z</dcterms:created>
  <dcterms:modified xsi:type="dcterms:W3CDTF">2023-10-09T16:59:15Z</dcterms:modified>
</cp:coreProperties>
</file>